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5"/>
  </p:notesMasterIdLst>
  <p:sldIdLst>
    <p:sldId id="256" r:id="rId4"/>
    <p:sldId id="261" r:id="rId5"/>
    <p:sldId id="264" r:id="rId6"/>
    <p:sldId id="262" r:id="rId7"/>
    <p:sldId id="282" r:id="rId8"/>
    <p:sldId id="272" r:id="rId9"/>
    <p:sldId id="310" r:id="rId10"/>
    <p:sldId id="312" r:id="rId11"/>
    <p:sldId id="311" r:id="rId12"/>
    <p:sldId id="313" r:id="rId13"/>
    <p:sldId id="315" r:id="rId14"/>
    <p:sldId id="314" r:id="rId15"/>
    <p:sldId id="316" r:id="rId16"/>
    <p:sldId id="317" r:id="rId17"/>
    <p:sldId id="318" r:id="rId18"/>
    <p:sldId id="305" r:id="rId19"/>
    <p:sldId id="1232" r:id="rId20"/>
    <p:sldId id="283" r:id="rId21"/>
    <p:sldId id="308" r:id="rId22"/>
    <p:sldId id="270" r:id="rId23"/>
    <p:sldId id="259" r:id="rId24"/>
    <p:sldId id="306" r:id="rId25"/>
    <p:sldId id="265" r:id="rId26"/>
    <p:sldId id="323" r:id="rId27"/>
    <p:sldId id="319" r:id="rId28"/>
    <p:sldId id="320" r:id="rId29"/>
    <p:sldId id="321" r:id="rId30"/>
    <p:sldId id="322" r:id="rId31"/>
    <p:sldId id="307" r:id="rId32"/>
    <p:sldId id="273" r:id="rId33"/>
    <p:sldId id="271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B3BD"/>
    <a:srgbClr val="53C9EF"/>
    <a:srgbClr val="FAE263"/>
    <a:srgbClr val="58E085"/>
    <a:srgbClr val="E89DC4"/>
    <a:srgbClr val="C6A5E1"/>
    <a:srgbClr val="456CAF"/>
    <a:srgbClr val="FC8081"/>
    <a:srgbClr val="53E0A3"/>
    <a:srgbClr val="2B9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/>
    <p:restoredTop sz="81307"/>
  </p:normalViewPr>
  <p:slideViewPr>
    <p:cSldViewPr>
      <p:cViewPr varScale="1">
        <p:scale>
          <a:sx n="122" d="100"/>
          <a:sy n="122" d="100"/>
        </p:scale>
        <p:origin x="10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BBDA9-3AB9-FF4B-9685-D993CA5EE0F9}" type="doc">
      <dgm:prSet loTypeId="urn:microsoft.com/office/officeart/2009/3/layout/CircleRelationship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066106A-7E51-2740-8823-E2607DA3CACB}">
      <dgm:prSet phldrT="[文字]" custT="1"/>
      <dgm:spPr>
        <a:solidFill>
          <a:srgbClr val="E89DC4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顧客</a:t>
          </a:r>
          <a:endParaRPr lang="en-US" altLang="zh-TW" sz="2400" b="1" dirty="0">
            <a:solidFill>
              <a:schemeClr val="tx1"/>
            </a:solidFill>
            <a:latin typeface="Kaiti TC" panose="02010600040101010101" pitchFamily="2" charset="-120"/>
            <a:ea typeface="Kaiti TC" panose="02010600040101010101" pitchFamily="2" charset="-120"/>
          </a:endParaRPr>
        </a:p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互動</a:t>
          </a:r>
        </a:p>
      </dgm:t>
    </dgm:pt>
    <dgm:pt modelId="{3AE51618-BF24-0A4B-A07C-753EF60BC12E}" type="parTrans" cxnId="{C2B8B7DF-B88E-DA43-A66E-64E7709FBDB3}">
      <dgm:prSet/>
      <dgm:spPr/>
      <dgm:t>
        <a:bodyPr/>
        <a:lstStyle/>
        <a:p>
          <a:endParaRPr lang="zh-TW" altLang="en-US"/>
        </a:p>
      </dgm:t>
    </dgm:pt>
    <dgm:pt modelId="{C3883FE2-B761-E24B-B3E9-6A9A841A14E4}" type="sibTrans" cxnId="{C2B8B7DF-B88E-DA43-A66E-64E7709FBDB3}">
      <dgm:prSet/>
      <dgm:spPr/>
      <dgm:t>
        <a:bodyPr/>
        <a:lstStyle/>
        <a:p>
          <a:endParaRPr lang="zh-TW" altLang="en-US"/>
        </a:p>
      </dgm:t>
    </dgm:pt>
    <dgm:pt modelId="{B92CFEB6-68CF-6C46-B20F-DE190942EF30}">
      <dgm:prSet phldrT="[文字]" custT="1"/>
      <dgm:spPr>
        <a:solidFill>
          <a:srgbClr val="7A8FFD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推</a:t>
          </a:r>
        </a:p>
      </dgm:t>
    </dgm:pt>
    <dgm:pt modelId="{CD4C2540-D115-4C41-8F0C-A03AF95636B3}" type="parTrans" cxnId="{6BD8C5E3-73F7-5047-A5DC-F3621A993599}">
      <dgm:prSet/>
      <dgm:spPr/>
      <dgm:t>
        <a:bodyPr/>
        <a:lstStyle/>
        <a:p>
          <a:endParaRPr lang="zh-TW" altLang="en-US"/>
        </a:p>
      </dgm:t>
    </dgm:pt>
    <dgm:pt modelId="{22D356D2-72A7-A44F-BF27-C3FC5DBD5AAB}" type="sibTrans" cxnId="{6BD8C5E3-73F7-5047-A5DC-F3621A993599}">
      <dgm:prSet/>
      <dgm:spPr/>
      <dgm:t>
        <a:bodyPr/>
        <a:lstStyle/>
        <a:p>
          <a:endParaRPr lang="zh-TW" altLang="en-US"/>
        </a:p>
      </dgm:t>
    </dgm:pt>
    <dgm:pt modelId="{0C448A26-0BB4-0B42-B2B4-754CB4CF4A4B}">
      <dgm:prSet phldrT="[文字]" custT="1"/>
      <dgm:spPr>
        <a:solidFill>
          <a:srgbClr val="D0C600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拉</a:t>
          </a:r>
        </a:p>
      </dgm:t>
    </dgm:pt>
    <dgm:pt modelId="{7F2714F3-EDDC-7644-9A44-30E27ECF7F87}" type="parTrans" cxnId="{E8DC6055-6CE3-0840-8BAC-5F4F4DBD3BE7}">
      <dgm:prSet/>
      <dgm:spPr/>
      <dgm:t>
        <a:bodyPr/>
        <a:lstStyle/>
        <a:p>
          <a:endParaRPr lang="zh-TW" altLang="en-US"/>
        </a:p>
      </dgm:t>
    </dgm:pt>
    <dgm:pt modelId="{10EF39DB-C995-BC4E-9437-608BC10A705C}" type="sibTrans" cxnId="{E8DC6055-6CE3-0840-8BAC-5F4F4DBD3BE7}">
      <dgm:prSet/>
      <dgm:spPr/>
      <dgm:t>
        <a:bodyPr/>
        <a:lstStyle/>
        <a:p>
          <a:endParaRPr lang="zh-TW" altLang="en-US"/>
        </a:p>
      </dgm:t>
    </dgm:pt>
    <dgm:pt modelId="{BEB83377-BB21-E64D-A579-F38C89E62D17}">
      <dgm:prSet custT="1"/>
      <dgm:spPr>
        <a:solidFill>
          <a:srgbClr val="2B9440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傳</a:t>
          </a:r>
        </a:p>
      </dgm:t>
    </dgm:pt>
    <dgm:pt modelId="{3D276FCF-0F3A-F44F-8D4E-512D008FC9A8}" type="parTrans" cxnId="{5E5DAC00-C4C4-EB4E-ACC7-C83576FD6F6A}">
      <dgm:prSet/>
      <dgm:spPr/>
      <dgm:t>
        <a:bodyPr/>
        <a:lstStyle/>
        <a:p>
          <a:endParaRPr lang="zh-TW" altLang="en-US"/>
        </a:p>
      </dgm:t>
    </dgm:pt>
    <dgm:pt modelId="{9481818D-C773-CF41-A0C0-CF58DB7CE880}" type="sibTrans" cxnId="{5E5DAC00-C4C4-EB4E-ACC7-C83576FD6F6A}">
      <dgm:prSet/>
      <dgm:spPr/>
      <dgm:t>
        <a:bodyPr/>
        <a:lstStyle/>
        <a:p>
          <a:endParaRPr lang="zh-TW" altLang="en-US"/>
        </a:p>
      </dgm:t>
    </dgm:pt>
    <dgm:pt modelId="{6B164473-D5FA-AE45-9697-E062234F221E}">
      <dgm:prSet custT="1"/>
      <dgm:spPr>
        <a:solidFill>
          <a:srgbClr val="BF9CE6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動</a:t>
          </a:r>
        </a:p>
      </dgm:t>
    </dgm:pt>
    <dgm:pt modelId="{6082FD8E-A730-0344-8A5E-1D0314DAA1C5}" type="parTrans" cxnId="{D7E1BF85-C31B-694E-862C-17364032F818}">
      <dgm:prSet/>
      <dgm:spPr/>
      <dgm:t>
        <a:bodyPr/>
        <a:lstStyle/>
        <a:p>
          <a:endParaRPr lang="zh-TW" altLang="en-US"/>
        </a:p>
      </dgm:t>
    </dgm:pt>
    <dgm:pt modelId="{AFA20E31-2FDD-D24F-8505-24DF803D4422}" type="sibTrans" cxnId="{D7E1BF85-C31B-694E-862C-17364032F818}">
      <dgm:prSet/>
      <dgm:spPr/>
      <dgm:t>
        <a:bodyPr/>
        <a:lstStyle/>
        <a:p>
          <a:endParaRPr lang="zh-TW" altLang="en-US"/>
        </a:p>
      </dgm:t>
    </dgm:pt>
    <dgm:pt modelId="{8608B625-3942-7547-B66A-63815DFCCC40}">
      <dgm:prSet custT="1"/>
      <dgm:spPr>
        <a:solidFill>
          <a:srgbClr val="FFC000"/>
        </a:solidFill>
        <a:ln>
          <a:solidFill>
            <a:schemeClr val="tx2"/>
          </a:solidFill>
        </a:ln>
      </dgm:spPr>
      <dgm:t>
        <a:bodyPr/>
        <a:lstStyle/>
        <a:p>
          <a:r>
            <a:rPr lang="zh-TW" altLang="en-US" sz="24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釋</a:t>
          </a:r>
        </a:p>
      </dgm:t>
    </dgm:pt>
    <dgm:pt modelId="{F06DE6D1-3708-B04C-AAC9-3B3A38C7CC3A}" type="parTrans" cxnId="{6A4C071B-B5A1-B145-9DC8-C05B15D1BCB1}">
      <dgm:prSet/>
      <dgm:spPr/>
      <dgm:t>
        <a:bodyPr/>
        <a:lstStyle/>
        <a:p>
          <a:endParaRPr lang="zh-TW" altLang="en-US"/>
        </a:p>
      </dgm:t>
    </dgm:pt>
    <dgm:pt modelId="{E618BF1A-AF55-D740-B53C-D836A7866B6C}" type="sibTrans" cxnId="{6A4C071B-B5A1-B145-9DC8-C05B15D1BCB1}">
      <dgm:prSet/>
      <dgm:spPr/>
      <dgm:t>
        <a:bodyPr/>
        <a:lstStyle/>
        <a:p>
          <a:endParaRPr lang="zh-TW" altLang="en-US"/>
        </a:p>
      </dgm:t>
    </dgm:pt>
    <dgm:pt modelId="{EFCC47EF-D69F-5D46-B59C-48284F7AE231}" type="pres">
      <dgm:prSet presAssocID="{08FBBDA9-3AB9-FF4B-9685-D993CA5EE0F9}" presName="Name0" presStyleCnt="0">
        <dgm:presLayoutVars>
          <dgm:chMax val="1"/>
          <dgm:chPref val="1"/>
        </dgm:presLayoutVars>
      </dgm:prSet>
      <dgm:spPr/>
    </dgm:pt>
    <dgm:pt modelId="{0C868C4A-DCBE-0F4C-94C5-8E4E7F31B55A}" type="pres">
      <dgm:prSet presAssocID="{0066106A-7E51-2740-8823-E2607DA3CACB}" presName="Parent" presStyleLbl="node0" presStyleIdx="0" presStyleCnt="1">
        <dgm:presLayoutVars>
          <dgm:chMax val="5"/>
          <dgm:chPref val="5"/>
        </dgm:presLayoutVars>
      </dgm:prSet>
      <dgm:spPr/>
    </dgm:pt>
    <dgm:pt modelId="{46B70184-C824-4141-B33D-B1D00A02701B}" type="pres">
      <dgm:prSet presAssocID="{0066106A-7E51-2740-8823-E2607DA3CACB}" presName="Accent2" presStyleLbl="node1" presStyleIdx="0" presStyleCnt="19" custLinFactX="-137683" custLinFactY="57803" custLinFactNeighborX="-200000" custLinFactNeighborY="100000"/>
      <dgm:spPr>
        <a:ln>
          <a:solidFill>
            <a:schemeClr val="tx2"/>
          </a:solidFill>
        </a:ln>
      </dgm:spPr>
    </dgm:pt>
    <dgm:pt modelId="{963D3F5A-700C-2344-85ED-00E99CBD842C}" type="pres">
      <dgm:prSet presAssocID="{0066106A-7E51-2740-8823-E2607DA3CACB}" presName="Accent3" presStyleLbl="node1" presStyleIdx="1" presStyleCnt="19"/>
      <dgm:spPr>
        <a:ln>
          <a:solidFill>
            <a:schemeClr val="tx2"/>
          </a:solidFill>
        </a:ln>
      </dgm:spPr>
    </dgm:pt>
    <dgm:pt modelId="{99576FEA-7B20-F041-94DC-A0F2FBFF0F50}" type="pres">
      <dgm:prSet presAssocID="{0066106A-7E51-2740-8823-E2607DA3CACB}" presName="Accent4" presStyleLbl="node1" presStyleIdx="2" presStyleCnt="19" custLinFactX="100000" custLinFactY="-100000" custLinFactNeighborX="156381" custLinFactNeighborY="-151599"/>
      <dgm:spPr>
        <a:ln>
          <a:solidFill>
            <a:schemeClr val="tx2"/>
          </a:solidFill>
        </a:ln>
      </dgm:spPr>
    </dgm:pt>
    <dgm:pt modelId="{5473512F-FA69-AA4F-B71F-1E4DB12EAC22}" type="pres">
      <dgm:prSet presAssocID="{0066106A-7E51-2740-8823-E2607DA3CACB}" presName="Accent5" presStyleLbl="node1" presStyleIdx="3" presStyleCnt="19" custLinFactX="-100000" custLinFactY="-100000" custLinFactNeighborX="-177032" custLinFactNeighborY="-107185"/>
      <dgm:spPr>
        <a:ln>
          <a:solidFill>
            <a:schemeClr val="tx2"/>
          </a:solidFill>
        </a:ln>
      </dgm:spPr>
    </dgm:pt>
    <dgm:pt modelId="{67AF67E2-D687-9B48-B47D-FE7F74EC0F68}" type="pres">
      <dgm:prSet presAssocID="{0066106A-7E51-2740-8823-E2607DA3CACB}" presName="Accent6" presStyleLbl="node1" presStyleIdx="4" presStyleCnt="19" custLinFactX="-83877" custLinFactY="172985" custLinFactNeighborX="-100000" custLinFactNeighborY="200000"/>
      <dgm:spPr>
        <a:ln>
          <a:solidFill>
            <a:schemeClr val="tx2"/>
          </a:solidFill>
        </a:ln>
      </dgm:spPr>
    </dgm:pt>
    <dgm:pt modelId="{BB65644A-DCF6-1E45-B58F-CAF6BF183FEA}" type="pres">
      <dgm:prSet presAssocID="{B92CFEB6-68CF-6C46-B20F-DE190942EF30}" presName="Child1" presStyleLbl="node1" presStyleIdx="5" presStyleCnt="19">
        <dgm:presLayoutVars>
          <dgm:chMax val="0"/>
          <dgm:chPref val="0"/>
        </dgm:presLayoutVars>
      </dgm:prSet>
      <dgm:spPr/>
    </dgm:pt>
    <dgm:pt modelId="{36BD61C7-3812-0149-A249-721E5743B2C5}" type="pres">
      <dgm:prSet presAssocID="{B92CFEB6-68CF-6C46-B20F-DE190942EF30}" presName="Accent7" presStyleCnt="0"/>
      <dgm:spPr/>
    </dgm:pt>
    <dgm:pt modelId="{0005CB9A-FDCE-C74F-AD15-68F07CABFAFD}" type="pres">
      <dgm:prSet presAssocID="{B92CFEB6-68CF-6C46-B20F-DE190942EF30}" presName="AccentHold1" presStyleLbl="node1" presStyleIdx="6" presStyleCnt="19" custLinFactX="-55505" custLinFactY="-100000" custLinFactNeighborX="-100000" custLinFactNeighborY="-181545"/>
      <dgm:spPr>
        <a:ln>
          <a:solidFill>
            <a:schemeClr val="tx2"/>
          </a:solidFill>
        </a:ln>
      </dgm:spPr>
    </dgm:pt>
    <dgm:pt modelId="{042E6181-8E7E-E24C-BA4A-E02F7EE4C756}" type="pres">
      <dgm:prSet presAssocID="{B92CFEB6-68CF-6C46-B20F-DE190942EF30}" presName="Accent8" presStyleCnt="0"/>
      <dgm:spPr/>
    </dgm:pt>
    <dgm:pt modelId="{D879B9E9-C5FA-834D-9AD6-25FF43CFC1F3}" type="pres">
      <dgm:prSet presAssocID="{B92CFEB6-68CF-6C46-B20F-DE190942EF30}" presName="AccentHold2" presStyleLbl="node1" presStyleIdx="7" presStyleCnt="19"/>
      <dgm:spPr>
        <a:ln>
          <a:solidFill>
            <a:schemeClr val="tx2"/>
          </a:solidFill>
        </a:ln>
      </dgm:spPr>
    </dgm:pt>
    <dgm:pt modelId="{E5399AE3-0E3A-4A44-A27A-CBA0B1452216}" type="pres">
      <dgm:prSet presAssocID="{0C448A26-0BB4-0B42-B2B4-754CB4CF4A4B}" presName="Child2" presStyleLbl="node1" presStyleIdx="8" presStyleCnt="19">
        <dgm:presLayoutVars>
          <dgm:chMax val="0"/>
          <dgm:chPref val="0"/>
        </dgm:presLayoutVars>
      </dgm:prSet>
      <dgm:spPr/>
    </dgm:pt>
    <dgm:pt modelId="{078C8C7B-2695-664A-B068-40A89CC5F1B5}" type="pres">
      <dgm:prSet presAssocID="{0C448A26-0BB4-0B42-B2B4-754CB4CF4A4B}" presName="Accent9" presStyleCnt="0"/>
      <dgm:spPr/>
    </dgm:pt>
    <dgm:pt modelId="{CDC328DD-E7FB-2C48-A95D-817906D90A5C}" type="pres">
      <dgm:prSet presAssocID="{0C448A26-0BB4-0B42-B2B4-754CB4CF4A4B}" presName="AccentHold1" presStyleLbl="node1" presStyleIdx="9" presStyleCnt="19" custLinFactX="100000" custLinFactY="-187660" custLinFactNeighborX="163624" custLinFactNeighborY="-200000"/>
      <dgm:spPr>
        <a:ln>
          <a:solidFill>
            <a:schemeClr val="tx2"/>
          </a:solidFill>
        </a:ln>
      </dgm:spPr>
    </dgm:pt>
    <dgm:pt modelId="{923B760E-0103-9248-A861-D4647180D1D6}" type="pres">
      <dgm:prSet presAssocID="{0C448A26-0BB4-0B42-B2B4-754CB4CF4A4B}" presName="Accent10" presStyleCnt="0"/>
      <dgm:spPr/>
    </dgm:pt>
    <dgm:pt modelId="{16C49847-41CE-984B-8FF4-645E08CFBC5D}" type="pres">
      <dgm:prSet presAssocID="{0C448A26-0BB4-0B42-B2B4-754CB4CF4A4B}" presName="AccentHold2" presStyleLbl="node1" presStyleIdx="10" presStyleCnt="19"/>
      <dgm:spPr>
        <a:ln>
          <a:solidFill>
            <a:schemeClr val="tx2"/>
          </a:solidFill>
        </a:ln>
      </dgm:spPr>
    </dgm:pt>
    <dgm:pt modelId="{70F87D8E-EFE1-A74D-A01B-06B02873EADD}" type="pres">
      <dgm:prSet presAssocID="{0C448A26-0BB4-0B42-B2B4-754CB4CF4A4B}" presName="Accent11" presStyleCnt="0"/>
      <dgm:spPr/>
    </dgm:pt>
    <dgm:pt modelId="{F8F24F65-D133-C442-BE8F-5567E63021A9}" type="pres">
      <dgm:prSet presAssocID="{0C448A26-0BB4-0B42-B2B4-754CB4CF4A4B}" presName="AccentHold3" presStyleLbl="node1" presStyleIdx="11" presStyleCnt="19" custLinFactX="91548" custLinFactY="164414" custLinFactNeighborX="100000" custLinFactNeighborY="200000"/>
      <dgm:spPr>
        <a:ln>
          <a:solidFill>
            <a:schemeClr val="tx2"/>
          </a:solidFill>
        </a:ln>
      </dgm:spPr>
    </dgm:pt>
    <dgm:pt modelId="{9C57369C-7419-384A-8674-E5690AA7A4B7}" type="pres">
      <dgm:prSet presAssocID="{BEB83377-BB21-E64D-A579-F38C89E62D17}" presName="Child3" presStyleLbl="node1" presStyleIdx="12" presStyleCnt="19" custLinFactNeighborX="-54736" custLinFactNeighborY="27312">
        <dgm:presLayoutVars>
          <dgm:chMax val="0"/>
          <dgm:chPref val="0"/>
        </dgm:presLayoutVars>
      </dgm:prSet>
      <dgm:spPr/>
    </dgm:pt>
    <dgm:pt modelId="{9064E556-261C-4949-B1E2-2940C9F3BF82}" type="pres">
      <dgm:prSet presAssocID="{BEB83377-BB21-E64D-A579-F38C89E62D17}" presName="Accent12" presStyleCnt="0"/>
      <dgm:spPr/>
    </dgm:pt>
    <dgm:pt modelId="{03027E52-F1B7-044C-99CA-74F00E6D1333}" type="pres">
      <dgm:prSet presAssocID="{BEB83377-BB21-E64D-A579-F38C89E62D17}" presName="AccentHold1" presStyleLbl="node1" presStyleIdx="13" presStyleCnt="19"/>
      <dgm:spPr>
        <a:ln>
          <a:solidFill>
            <a:schemeClr val="tx2"/>
          </a:solidFill>
        </a:ln>
      </dgm:spPr>
    </dgm:pt>
    <dgm:pt modelId="{48449075-E1DD-E149-B097-EA90A44947A2}" type="pres">
      <dgm:prSet presAssocID="{6B164473-D5FA-AE45-9697-E062234F221E}" presName="Child4" presStyleLbl="node1" presStyleIdx="14" presStyleCnt="19">
        <dgm:presLayoutVars>
          <dgm:chMax val="0"/>
          <dgm:chPref val="0"/>
        </dgm:presLayoutVars>
      </dgm:prSet>
      <dgm:spPr/>
    </dgm:pt>
    <dgm:pt modelId="{E235304D-C03F-4A4F-B07B-0155950A9551}" type="pres">
      <dgm:prSet presAssocID="{6B164473-D5FA-AE45-9697-E062234F221E}" presName="Accent13" presStyleCnt="0"/>
      <dgm:spPr/>
    </dgm:pt>
    <dgm:pt modelId="{6A09EE00-6177-BD42-8C6E-D240BA4CFA6C}" type="pres">
      <dgm:prSet presAssocID="{6B164473-D5FA-AE45-9697-E062234F221E}" presName="AccentHold1" presStyleLbl="node1" presStyleIdx="15" presStyleCnt="19" custLinFactX="122265" custLinFactNeighborX="200000" custLinFactNeighborY="-10912"/>
      <dgm:spPr>
        <a:ln>
          <a:solidFill>
            <a:schemeClr val="tx2"/>
          </a:solidFill>
        </a:ln>
      </dgm:spPr>
    </dgm:pt>
    <dgm:pt modelId="{22C00D13-D45D-CE4B-9F89-AF8409BD22AE}" type="pres">
      <dgm:prSet presAssocID="{8608B625-3942-7547-B66A-63815DFCCC40}" presName="Child5" presStyleLbl="node1" presStyleIdx="16" presStyleCnt="19">
        <dgm:presLayoutVars>
          <dgm:chMax val="0"/>
          <dgm:chPref val="0"/>
        </dgm:presLayoutVars>
      </dgm:prSet>
      <dgm:spPr/>
    </dgm:pt>
    <dgm:pt modelId="{CFD7D84D-69B2-364B-9367-82AD4FA7DDEC}" type="pres">
      <dgm:prSet presAssocID="{8608B625-3942-7547-B66A-63815DFCCC40}" presName="Accent15" presStyleCnt="0"/>
      <dgm:spPr/>
    </dgm:pt>
    <dgm:pt modelId="{CB5823C2-9978-A142-8F9E-5C605EBC96C5}" type="pres">
      <dgm:prSet presAssocID="{8608B625-3942-7547-B66A-63815DFCCC40}" presName="AccentHold2" presStyleLbl="node1" presStyleIdx="17" presStyleCnt="19"/>
      <dgm:spPr>
        <a:ln>
          <a:solidFill>
            <a:schemeClr val="tx2"/>
          </a:solidFill>
        </a:ln>
      </dgm:spPr>
    </dgm:pt>
    <dgm:pt modelId="{99E99EDE-3B61-4C41-8F9A-2C47C7581BA6}" type="pres">
      <dgm:prSet presAssocID="{8608B625-3942-7547-B66A-63815DFCCC40}" presName="Accent16" presStyleCnt="0"/>
      <dgm:spPr/>
    </dgm:pt>
    <dgm:pt modelId="{ACEC11D5-F356-2A4F-B74A-B6362D6664A5}" type="pres">
      <dgm:prSet presAssocID="{8608B625-3942-7547-B66A-63815DFCCC40}" presName="AccentHold3" presStyleLbl="node1" presStyleIdx="18" presStyleCnt="19"/>
      <dgm:spPr>
        <a:ln>
          <a:solidFill>
            <a:schemeClr val="tx2"/>
          </a:solidFill>
        </a:ln>
      </dgm:spPr>
    </dgm:pt>
  </dgm:ptLst>
  <dgm:cxnLst>
    <dgm:cxn modelId="{5E5DAC00-C4C4-EB4E-ACC7-C83576FD6F6A}" srcId="{0066106A-7E51-2740-8823-E2607DA3CACB}" destId="{BEB83377-BB21-E64D-A579-F38C89E62D17}" srcOrd="2" destOrd="0" parTransId="{3D276FCF-0F3A-F44F-8D4E-512D008FC9A8}" sibTransId="{9481818D-C773-CF41-A0C0-CF58DB7CE880}"/>
    <dgm:cxn modelId="{6A4C071B-B5A1-B145-9DC8-C05B15D1BCB1}" srcId="{0066106A-7E51-2740-8823-E2607DA3CACB}" destId="{8608B625-3942-7547-B66A-63815DFCCC40}" srcOrd="4" destOrd="0" parTransId="{F06DE6D1-3708-B04C-AAC9-3B3A38C7CC3A}" sibTransId="{E618BF1A-AF55-D740-B53C-D836A7866B6C}"/>
    <dgm:cxn modelId="{1A9CA344-DF4E-CF45-914B-3938AEE92680}" type="presOf" srcId="{08FBBDA9-3AB9-FF4B-9685-D993CA5EE0F9}" destId="{EFCC47EF-D69F-5D46-B59C-48284F7AE231}" srcOrd="0" destOrd="0" presId="urn:microsoft.com/office/officeart/2009/3/layout/CircleRelationship"/>
    <dgm:cxn modelId="{E8DC6055-6CE3-0840-8BAC-5F4F4DBD3BE7}" srcId="{0066106A-7E51-2740-8823-E2607DA3CACB}" destId="{0C448A26-0BB4-0B42-B2B4-754CB4CF4A4B}" srcOrd="1" destOrd="0" parTransId="{7F2714F3-EDDC-7644-9A44-30E27ECF7F87}" sibTransId="{10EF39DB-C995-BC4E-9437-608BC10A705C}"/>
    <dgm:cxn modelId="{E71CAB57-EB73-EB47-BEC1-C38DB4AC483C}" type="presOf" srcId="{B92CFEB6-68CF-6C46-B20F-DE190942EF30}" destId="{BB65644A-DCF6-1E45-B58F-CAF6BF183FEA}" srcOrd="0" destOrd="0" presId="urn:microsoft.com/office/officeart/2009/3/layout/CircleRelationship"/>
    <dgm:cxn modelId="{8F906561-2F11-5148-B7D0-B666ACBE9264}" type="presOf" srcId="{6B164473-D5FA-AE45-9697-E062234F221E}" destId="{48449075-E1DD-E149-B097-EA90A44947A2}" srcOrd="0" destOrd="0" presId="urn:microsoft.com/office/officeart/2009/3/layout/CircleRelationship"/>
    <dgm:cxn modelId="{D7E1BF85-C31B-694E-862C-17364032F818}" srcId="{0066106A-7E51-2740-8823-E2607DA3CACB}" destId="{6B164473-D5FA-AE45-9697-E062234F221E}" srcOrd="3" destOrd="0" parTransId="{6082FD8E-A730-0344-8A5E-1D0314DAA1C5}" sibTransId="{AFA20E31-2FDD-D24F-8505-24DF803D4422}"/>
    <dgm:cxn modelId="{6B2708AB-DBD3-E347-98E1-A3338CAC3D44}" type="presOf" srcId="{BEB83377-BB21-E64D-A579-F38C89E62D17}" destId="{9C57369C-7419-384A-8674-E5690AA7A4B7}" srcOrd="0" destOrd="0" presId="urn:microsoft.com/office/officeart/2009/3/layout/CircleRelationship"/>
    <dgm:cxn modelId="{80E43DB0-7DB8-184A-92E6-1C9893C8E4DA}" type="presOf" srcId="{8608B625-3942-7547-B66A-63815DFCCC40}" destId="{22C00D13-D45D-CE4B-9F89-AF8409BD22AE}" srcOrd="0" destOrd="0" presId="urn:microsoft.com/office/officeart/2009/3/layout/CircleRelationship"/>
    <dgm:cxn modelId="{7A6BC8B3-57CF-4A4D-89DE-585D8816A8DD}" type="presOf" srcId="{0066106A-7E51-2740-8823-E2607DA3CACB}" destId="{0C868C4A-DCBE-0F4C-94C5-8E4E7F31B55A}" srcOrd="0" destOrd="0" presId="urn:microsoft.com/office/officeart/2009/3/layout/CircleRelationship"/>
    <dgm:cxn modelId="{36618ACB-2648-AC44-977C-878EEC82FEBE}" type="presOf" srcId="{0C448A26-0BB4-0B42-B2B4-754CB4CF4A4B}" destId="{E5399AE3-0E3A-4A44-A27A-CBA0B1452216}" srcOrd="0" destOrd="0" presId="urn:microsoft.com/office/officeart/2009/3/layout/CircleRelationship"/>
    <dgm:cxn modelId="{C2B8B7DF-B88E-DA43-A66E-64E7709FBDB3}" srcId="{08FBBDA9-3AB9-FF4B-9685-D993CA5EE0F9}" destId="{0066106A-7E51-2740-8823-E2607DA3CACB}" srcOrd="0" destOrd="0" parTransId="{3AE51618-BF24-0A4B-A07C-753EF60BC12E}" sibTransId="{C3883FE2-B761-E24B-B3E9-6A9A841A14E4}"/>
    <dgm:cxn modelId="{6BD8C5E3-73F7-5047-A5DC-F3621A993599}" srcId="{0066106A-7E51-2740-8823-E2607DA3CACB}" destId="{B92CFEB6-68CF-6C46-B20F-DE190942EF30}" srcOrd="0" destOrd="0" parTransId="{CD4C2540-D115-4C41-8F0C-A03AF95636B3}" sibTransId="{22D356D2-72A7-A44F-BF27-C3FC5DBD5AAB}"/>
    <dgm:cxn modelId="{D38A6BAB-E58E-CB46-AEF8-DD6A1A708419}" type="presParOf" srcId="{EFCC47EF-D69F-5D46-B59C-48284F7AE231}" destId="{0C868C4A-DCBE-0F4C-94C5-8E4E7F31B55A}" srcOrd="0" destOrd="0" presId="urn:microsoft.com/office/officeart/2009/3/layout/CircleRelationship"/>
    <dgm:cxn modelId="{0BBA4185-E5F4-054F-8E36-7F44D924C938}" type="presParOf" srcId="{EFCC47EF-D69F-5D46-B59C-48284F7AE231}" destId="{46B70184-C824-4141-B33D-B1D00A02701B}" srcOrd="1" destOrd="0" presId="urn:microsoft.com/office/officeart/2009/3/layout/CircleRelationship"/>
    <dgm:cxn modelId="{241D6D04-C590-5C4D-ADC8-700BBFC47D2F}" type="presParOf" srcId="{EFCC47EF-D69F-5D46-B59C-48284F7AE231}" destId="{963D3F5A-700C-2344-85ED-00E99CBD842C}" srcOrd="2" destOrd="0" presId="urn:microsoft.com/office/officeart/2009/3/layout/CircleRelationship"/>
    <dgm:cxn modelId="{BAF21067-BD78-5548-B0C7-259F82FD641E}" type="presParOf" srcId="{EFCC47EF-D69F-5D46-B59C-48284F7AE231}" destId="{99576FEA-7B20-F041-94DC-A0F2FBFF0F50}" srcOrd="3" destOrd="0" presId="urn:microsoft.com/office/officeart/2009/3/layout/CircleRelationship"/>
    <dgm:cxn modelId="{8B889405-4EAB-FB41-A997-B0237F2D26D2}" type="presParOf" srcId="{EFCC47EF-D69F-5D46-B59C-48284F7AE231}" destId="{5473512F-FA69-AA4F-B71F-1E4DB12EAC22}" srcOrd="4" destOrd="0" presId="urn:microsoft.com/office/officeart/2009/3/layout/CircleRelationship"/>
    <dgm:cxn modelId="{88BCE7D0-A25D-D748-B886-0551DBEFD5FC}" type="presParOf" srcId="{EFCC47EF-D69F-5D46-B59C-48284F7AE231}" destId="{67AF67E2-D687-9B48-B47D-FE7F74EC0F68}" srcOrd="5" destOrd="0" presId="urn:microsoft.com/office/officeart/2009/3/layout/CircleRelationship"/>
    <dgm:cxn modelId="{3F1021B7-99BD-BA48-9A4B-788E96A2C546}" type="presParOf" srcId="{EFCC47EF-D69F-5D46-B59C-48284F7AE231}" destId="{BB65644A-DCF6-1E45-B58F-CAF6BF183FEA}" srcOrd="6" destOrd="0" presId="urn:microsoft.com/office/officeart/2009/3/layout/CircleRelationship"/>
    <dgm:cxn modelId="{473A11F3-D30C-E145-A94F-E640141BC3D2}" type="presParOf" srcId="{EFCC47EF-D69F-5D46-B59C-48284F7AE231}" destId="{36BD61C7-3812-0149-A249-721E5743B2C5}" srcOrd="7" destOrd="0" presId="urn:microsoft.com/office/officeart/2009/3/layout/CircleRelationship"/>
    <dgm:cxn modelId="{ED731D33-3759-9946-95DC-3F9B80F74703}" type="presParOf" srcId="{36BD61C7-3812-0149-A249-721E5743B2C5}" destId="{0005CB9A-FDCE-C74F-AD15-68F07CABFAFD}" srcOrd="0" destOrd="0" presId="urn:microsoft.com/office/officeart/2009/3/layout/CircleRelationship"/>
    <dgm:cxn modelId="{611A5300-6932-5440-A486-838FA6E55D10}" type="presParOf" srcId="{EFCC47EF-D69F-5D46-B59C-48284F7AE231}" destId="{042E6181-8E7E-E24C-BA4A-E02F7EE4C756}" srcOrd="8" destOrd="0" presId="urn:microsoft.com/office/officeart/2009/3/layout/CircleRelationship"/>
    <dgm:cxn modelId="{8D5740BC-6951-F94C-A51D-EA67F051BDD5}" type="presParOf" srcId="{042E6181-8E7E-E24C-BA4A-E02F7EE4C756}" destId="{D879B9E9-C5FA-834D-9AD6-25FF43CFC1F3}" srcOrd="0" destOrd="0" presId="urn:microsoft.com/office/officeart/2009/3/layout/CircleRelationship"/>
    <dgm:cxn modelId="{D4E5617A-CADC-114C-8077-226D95129D6D}" type="presParOf" srcId="{EFCC47EF-D69F-5D46-B59C-48284F7AE231}" destId="{E5399AE3-0E3A-4A44-A27A-CBA0B1452216}" srcOrd="9" destOrd="0" presId="urn:microsoft.com/office/officeart/2009/3/layout/CircleRelationship"/>
    <dgm:cxn modelId="{D7CB75F6-71AE-2D4A-B10F-E067DEFDF180}" type="presParOf" srcId="{EFCC47EF-D69F-5D46-B59C-48284F7AE231}" destId="{078C8C7B-2695-664A-B068-40A89CC5F1B5}" srcOrd="10" destOrd="0" presId="urn:microsoft.com/office/officeart/2009/3/layout/CircleRelationship"/>
    <dgm:cxn modelId="{CA950836-C7C7-7249-B9EC-C1B398DC8367}" type="presParOf" srcId="{078C8C7B-2695-664A-B068-40A89CC5F1B5}" destId="{CDC328DD-E7FB-2C48-A95D-817906D90A5C}" srcOrd="0" destOrd="0" presId="urn:microsoft.com/office/officeart/2009/3/layout/CircleRelationship"/>
    <dgm:cxn modelId="{DAB424C9-F8DC-5B41-AC80-5DB595816FED}" type="presParOf" srcId="{EFCC47EF-D69F-5D46-B59C-48284F7AE231}" destId="{923B760E-0103-9248-A861-D4647180D1D6}" srcOrd="11" destOrd="0" presId="urn:microsoft.com/office/officeart/2009/3/layout/CircleRelationship"/>
    <dgm:cxn modelId="{636CEFC8-0AC8-8340-AC11-A19B6B978D66}" type="presParOf" srcId="{923B760E-0103-9248-A861-D4647180D1D6}" destId="{16C49847-41CE-984B-8FF4-645E08CFBC5D}" srcOrd="0" destOrd="0" presId="urn:microsoft.com/office/officeart/2009/3/layout/CircleRelationship"/>
    <dgm:cxn modelId="{57202F9B-F367-5B43-9508-63452A897438}" type="presParOf" srcId="{EFCC47EF-D69F-5D46-B59C-48284F7AE231}" destId="{70F87D8E-EFE1-A74D-A01B-06B02873EADD}" srcOrd="12" destOrd="0" presId="urn:microsoft.com/office/officeart/2009/3/layout/CircleRelationship"/>
    <dgm:cxn modelId="{B8BBB474-C3F4-3B41-B4FA-850F4C0BBDF5}" type="presParOf" srcId="{70F87D8E-EFE1-A74D-A01B-06B02873EADD}" destId="{F8F24F65-D133-C442-BE8F-5567E63021A9}" srcOrd="0" destOrd="0" presId="urn:microsoft.com/office/officeart/2009/3/layout/CircleRelationship"/>
    <dgm:cxn modelId="{13C42798-D425-C04B-A109-DDCA19967642}" type="presParOf" srcId="{EFCC47EF-D69F-5D46-B59C-48284F7AE231}" destId="{9C57369C-7419-384A-8674-E5690AA7A4B7}" srcOrd="13" destOrd="0" presId="urn:microsoft.com/office/officeart/2009/3/layout/CircleRelationship"/>
    <dgm:cxn modelId="{69AAA560-3C85-DC4A-B89D-322F2FBEBD7A}" type="presParOf" srcId="{EFCC47EF-D69F-5D46-B59C-48284F7AE231}" destId="{9064E556-261C-4949-B1E2-2940C9F3BF82}" srcOrd="14" destOrd="0" presId="urn:microsoft.com/office/officeart/2009/3/layout/CircleRelationship"/>
    <dgm:cxn modelId="{35058C87-5617-2441-9D3D-1BD115F7B088}" type="presParOf" srcId="{9064E556-261C-4949-B1E2-2940C9F3BF82}" destId="{03027E52-F1B7-044C-99CA-74F00E6D1333}" srcOrd="0" destOrd="0" presId="urn:microsoft.com/office/officeart/2009/3/layout/CircleRelationship"/>
    <dgm:cxn modelId="{BADA38F0-ABC0-E149-A2DD-2341B215808B}" type="presParOf" srcId="{EFCC47EF-D69F-5D46-B59C-48284F7AE231}" destId="{48449075-E1DD-E149-B097-EA90A44947A2}" srcOrd="15" destOrd="0" presId="urn:microsoft.com/office/officeart/2009/3/layout/CircleRelationship"/>
    <dgm:cxn modelId="{AB60879A-BF8E-454D-BC4B-B3FC0CA10D0C}" type="presParOf" srcId="{EFCC47EF-D69F-5D46-B59C-48284F7AE231}" destId="{E235304D-C03F-4A4F-B07B-0155950A9551}" srcOrd="16" destOrd="0" presId="urn:microsoft.com/office/officeart/2009/3/layout/CircleRelationship"/>
    <dgm:cxn modelId="{8994AE21-C7F8-DB40-AB3E-B3A0D1B27698}" type="presParOf" srcId="{E235304D-C03F-4A4F-B07B-0155950A9551}" destId="{6A09EE00-6177-BD42-8C6E-D240BA4CFA6C}" srcOrd="0" destOrd="0" presId="urn:microsoft.com/office/officeart/2009/3/layout/CircleRelationship"/>
    <dgm:cxn modelId="{06D7A1E1-B615-444B-A1A4-C88ECA033B9E}" type="presParOf" srcId="{EFCC47EF-D69F-5D46-B59C-48284F7AE231}" destId="{22C00D13-D45D-CE4B-9F89-AF8409BD22AE}" srcOrd="17" destOrd="0" presId="urn:microsoft.com/office/officeart/2009/3/layout/CircleRelationship"/>
    <dgm:cxn modelId="{D0050473-C100-C847-A812-FA526A58E684}" type="presParOf" srcId="{EFCC47EF-D69F-5D46-B59C-48284F7AE231}" destId="{CFD7D84D-69B2-364B-9367-82AD4FA7DDEC}" srcOrd="18" destOrd="0" presId="urn:microsoft.com/office/officeart/2009/3/layout/CircleRelationship"/>
    <dgm:cxn modelId="{B96C9A80-7346-F346-A1CE-47F92E1898F8}" type="presParOf" srcId="{CFD7D84D-69B2-364B-9367-82AD4FA7DDEC}" destId="{CB5823C2-9978-A142-8F9E-5C605EBC96C5}" srcOrd="0" destOrd="0" presId="urn:microsoft.com/office/officeart/2009/3/layout/CircleRelationship"/>
    <dgm:cxn modelId="{C68ED4B8-778C-B74F-B874-4947F1335F58}" type="presParOf" srcId="{EFCC47EF-D69F-5D46-B59C-48284F7AE231}" destId="{99E99EDE-3B61-4C41-8F9A-2C47C7581BA6}" srcOrd="19" destOrd="0" presId="urn:microsoft.com/office/officeart/2009/3/layout/CircleRelationship"/>
    <dgm:cxn modelId="{82DE7F0B-508E-FA4C-BE88-277859349BB2}" type="presParOf" srcId="{99E99EDE-3B61-4C41-8F9A-2C47C7581BA6}" destId="{ACEC11D5-F356-2A4F-B74A-B6362D6664A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1C9FB1-5927-A647-AE11-BD8F1D1F99DB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34C0FFA-B2D8-714F-AE08-489F3192EFCD}">
      <dgm:prSet phldrT="[文字]" custT="1"/>
      <dgm:spPr>
        <a:solidFill>
          <a:srgbClr val="58E085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數據分析</a:t>
          </a:r>
          <a:r>
            <a:rPr lang="en-US" altLang="zh-TW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客戶洞察</a:t>
          </a:r>
        </a:p>
      </dgm:t>
    </dgm:pt>
    <dgm:pt modelId="{16BA10AD-CE66-7B41-8160-7F68A0FC1BA8}" type="parTrans" cxnId="{B66F3F46-0BF8-BC4E-B759-95ABC9CFF11E}">
      <dgm:prSet/>
      <dgm:spPr/>
      <dgm:t>
        <a:bodyPr/>
        <a:lstStyle/>
        <a:p>
          <a:endParaRPr lang="zh-TW" altLang="en-US"/>
        </a:p>
      </dgm:t>
    </dgm:pt>
    <dgm:pt modelId="{4ABF74E7-AA2E-AF49-BCA8-F109E7E7E1BE}" type="sibTrans" cxnId="{B66F3F46-0BF8-BC4E-B759-95ABC9CFF11E}">
      <dgm:prSet/>
      <dgm:spPr>
        <a:solidFill>
          <a:srgbClr val="53E0A3"/>
        </a:solidFill>
      </dgm:spPr>
      <dgm:t>
        <a:bodyPr/>
        <a:lstStyle/>
        <a:p>
          <a:endParaRPr lang="zh-TW" altLang="en-US"/>
        </a:p>
      </dgm:t>
    </dgm:pt>
    <dgm:pt modelId="{E6893640-6D17-2E47-B9D6-D1E45F42FC73}">
      <dgm:prSet phldrT="[文字]" custT="1"/>
      <dgm:spPr>
        <a:solidFill>
          <a:srgbClr val="FAE263"/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洞察結果</a:t>
          </a:r>
          <a:r>
            <a:rPr lang="en-US" altLang="zh-TW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行動策略</a:t>
          </a:r>
        </a:p>
      </dgm:t>
    </dgm:pt>
    <dgm:pt modelId="{031B130C-F5FB-194D-9A7E-6A17CC9FD664}" type="parTrans" cxnId="{F0D7578F-8A7D-2D4E-9DA8-C6720A565ED0}">
      <dgm:prSet/>
      <dgm:spPr/>
      <dgm:t>
        <a:bodyPr/>
        <a:lstStyle/>
        <a:p>
          <a:endParaRPr lang="zh-TW" altLang="en-US"/>
        </a:p>
      </dgm:t>
    </dgm:pt>
    <dgm:pt modelId="{2A0ABBF8-9B58-E840-8789-91257DAFFFBC}" type="sibTrans" cxnId="{F0D7578F-8A7D-2D4E-9DA8-C6720A565ED0}">
      <dgm:prSet/>
      <dgm:spPr>
        <a:solidFill>
          <a:srgbClr val="FFC000"/>
        </a:solidFill>
      </dgm:spPr>
      <dgm:t>
        <a:bodyPr/>
        <a:lstStyle/>
        <a:p>
          <a:endParaRPr lang="zh-TW" altLang="en-US"/>
        </a:p>
      </dgm:t>
    </dgm:pt>
    <dgm:pt modelId="{6CCE6FAD-6575-5647-9167-A9BAF9D929CC}">
      <dgm:prSet phldrT="[文字]" custT="1"/>
      <dgm:spPr>
        <a:solidFill>
          <a:srgbClr val="E5B3BD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策略設計</a:t>
          </a:r>
          <a:r>
            <a:rPr lang="en-US" altLang="zh-TW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執行方法</a:t>
          </a:r>
        </a:p>
      </dgm:t>
    </dgm:pt>
    <dgm:pt modelId="{1AFB3546-E7AB-A648-834C-2F4FF9867B75}" type="parTrans" cxnId="{27C2F14C-2A3F-B04D-8C9A-A36B3CC6ABC6}">
      <dgm:prSet/>
      <dgm:spPr/>
      <dgm:t>
        <a:bodyPr/>
        <a:lstStyle/>
        <a:p>
          <a:endParaRPr lang="zh-TW" altLang="en-US"/>
        </a:p>
      </dgm:t>
    </dgm:pt>
    <dgm:pt modelId="{FCA016BA-D5AC-F744-8672-0DA3EB49C99E}" type="sibTrans" cxnId="{27C2F14C-2A3F-B04D-8C9A-A36B3CC6ABC6}">
      <dgm:prSet/>
      <dgm:spPr>
        <a:solidFill>
          <a:srgbClr val="EAB1D6"/>
        </a:solidFill>
      </dgm:spPr>
      <dgm:t>
        <a:bodyPr/>
        <a:lstStyle/>
        <a:p>
          <a:endParaRPr lang="zh-TW" altLang="en-US"/>
        </a:p>
      </dgm:t>
    </dgm:pt>
    <dgm:pt modelId="{21EAC14A-DA42-A242-B8E4-03AE2D1925CA}">
      <dgm:prSet phldrT="[文字]" custT="1"/>
      <dgm:spPr>
        <a:solidFill>
          <a:srgbClr val="53C9EF"/>
        </a:solidFill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執行成果</a:t>
          </a:r>
          <a:r>
            <a:rPr lang="en-US" altLang="zh-TW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數據驗證</a:t>
          </a:r>
        </a:p>
      </dgm:t>
    </dgm:pt>
    <dgm:pt modelId="{3AE0774F-3153-AD4E-8FCB-F859B5D7601B}" type="parTrans" cxnId="{AAA83BEB-CA2D-0A45-8171-CF076346DFC5}">
      <dgm:prSet/>
      <dgm:spPr/>
      <dgm:t>
        <a:bodyPr/>
        <a:lstStyle/>
        <a:p>
          <a:endParaRPr lang="zh-TW" altLang="en-US"/>
        </a:p>
      </dgm:t>
    </dgm:pt>
    <dgm:pt modelId="{9EDCE14E-0E7D-6644-BD0D-DE9459D297A1}" type="sibTrans" cxnId="{AAA83BEB-CA2D-0A45-8171-CF076346DFC5}">
      <dgm:prSet/>
      <dgm:spPr>
        <a:solidFill>
          <a:srgbClr val="00B0F0"/>
        </a:solidFill>
      </dgm:spPr>
      <dgm:t>
        <a:bodyPr/>
        <a:lstStyle/>
        <a:p>
          <a:endParaRPr lang="zh-TW" altLang="en-US"/>
        </a:p>
      </dgm:t>
    </dgm:pt>
    <dgm:pt modelId="{F8E1E1FA-EB0D-614D-B452-96C320C0390D}" type="pres">
      <dgm:prSet presAssocID="{2B1C9FB1-5927-A647-AE11-BD8F1D1F99DB}" presName="cycle" presStyleCnt="0">
        <dgm:presLayoutVars>
          <dgm:dir/>
          <dgm:resizeHandles val="exact"/>
        </dgm:presLayoutVars>
      </dgm:prSet>
      <dgm:spPr/>
    </dgm:pt>
    <dgm:pt modelId="{6D5B0110-D18F-5B40-9E16-AD188406D6CF}" type="pres">
      <dgm:prSet presAssocID="{C34C0FFA-B2D8-714F-AE08-489F3192EFCD}" presName="node" presStyleLbl="node1" presStyleIdx="0" presStyleCnt="4" custScaleX="128951" custScaleY="118315">
        <dgm:presLayoutVars>
          <dgm:bulletEnabled val="1"/>
        </dgm:presLayoutVars>
      </dgm:prSet>
      <dgm:spPr/>
    </dgm:pt>
    <dgm:pt modelId="{F4C4354C-B0E5-584E-9222-7F1A57B87CCE}" type="pres">
      <dgm:prSet presAssocID="{4ABF74E7-AA2E-AF49-BCA8-F109E7E7E1BE}" presName="sibTrans" presStyleLbl="sibTrans2D1" presStyleIdx="0" presStyleCnt="4"/>
      <dgm:spPr/>
    </dgm:pt>
    <dgm:pt modelId="{FC4DC86A-F0F5-2A49-B079-E41919BB0901}" type="pres">
      <dgm:prSet presAssocID="{4ABF74E7-AA2E-AF49-BCA8-F109E7E7E1BE}" presName="connectorText" presStyleLbl="sibTrans2D1" presStyleIdx="0" presStyleCnt="4"/>
      <dgm:spPr/>
    </dgm:pt>
    <dgm:pt modelId="{DD45316D-6CEB-394D-9F20-F45E907DDE3F}" type="pres">
      <dgm:prSet presAssocID="{E6893640-6D17-2E47-B9D6-D1E45F42FC73}" presName="node" presStyleLbl="node1" presStyleIdx="1" presStyleCnt="4" custScaleX="128842" custScaleY="120932">
        <dgm:presLayoutVars>
          <dgm:bulletEnabled val="1"/>
        </dgm:presLayoutVars>
      </dgm:prSet>
      <dgm:spPr/>
    </dgm:pt>
    <dgm:pt modelId="{F3F3A58F-1FCB-EE47-8725-C270934CB6A8}" type="pres">
      <dgm:prSet presAssocID="{2A0ABBF8-9B58-E840-8789-91257DAFFFBC}" presName="sibTrans" presStyleLbl="sibTrans2D1" presStyleIdx="1" presStyleCnt="4"/>
      <dgm:spPr/>
    </dgm:pt>
    <dgm:pt modelId="{9F9FB5AD-E5A6-1D40-9ECC-07CF7DF9CEBB}" type="pres">
      <dgm:prSet presAssocID="{2A0ABBF8-9B58-E840-8789-91257DAFFFBC}" presName="connectorText" presStyleLbl="sibTrans2D1" presStyleIdx="1" presStyleCnt="4"/>
      <dgm:spPr/>
    </dgm:pt>
    <dgm:pt modelId="{0F767B91-42EE-CD42-A0FB-9293AAFEB453}" type="pres">
      <dgm:prSet presAssocID="{6CCE6FAD-6575-5647-9167-A9BAF9D929CC}" presName="node" presStyleLbl="node1" presStyleIdx="2" presStyleCnt="4" custScaleX="138972" custScaleY="119553">
        <dgm:presLayoutVars>
          <dgm:bulletEnabled val="1"/>
        </dgm:presLayoutVars>
      </dgm:prSet>
      <dgm:spPr/>
    </dgm:pt>
    <dgm:pt modelId="{1C08C144-D093-C749-BFF4-71864C678E5E}" type="pres">
      <dgm:prSet presAssocID="{FCA016BA-D5AC-F744-8672-0DA3EB49C99E}" presName="sibTrans" presStyleLbl="sibTrans2D1" presStyleIdx="2" presStyleCnt="4"/>
      <dgm:spPr/>
    </dgm:pt>
    <dgm:pt modelId="{5FC74FE1-DDB8-4F4D-8AA9-EDF23044D093}" type="pres">
      <dgm:prSet presAssocID="{FCA016BA-D5AC-F744-8672-0DA3EB49C99E}" presName="connectorText" presStyleLbl="sibTrans2D1" presStyleIdx="2" presStyleCnt="4"/>
      <dgm:spPr/>
    </dgm:pt>
    <dgm:pt modelId="{13799836-5C36-BF43-8175-56782A3496BD}" type="pres">
      <dgm:prSet presAssocID="{21EAC14A-DA42-A242-B8E4-03AE2D1925CA}" presName="node" presStyleLbl="node1" presStyleIdx="3" presStyleCnt="4" custScaleX="140552" custScaleY="120058">
        <dgm:presLayoutVars>
          <dgm:bulletEnabled val="1"/>
        </dgm:presLayoutVars>
      </dgm:prSet>
      <dgm:spPr/>
    </dgm:pt>
    <dgm:pt modelId="{8F796B64-9C25-7749-9E19-A7E397EF3558}" type="pres">
      <dgm:prSet presAssocID="{9EDCE14E-0E7D-6644-BD0D-DE9459D297A1}" presName="sibTrans" presStyleLbl="sibTrans2D1" presStyleIdx="3" presStyleCnt="4"/>
      <dgm:spPr/>
    </dgm:pt>
    <dgm:pt modelId="{6AA8423A-177B-AF4C-AD6F-3CF8E0E1745F}" type="pres">
      <dgm:prSet presAssocID="{9EDCE14E-0E7D-6644-BD0D-DE9459D297A1}" presName="connectorText" presStyleLbl="sibTrans2D1" presStyleIdx="3" presStyleCnt="4"/>
      <dgm:spPr/>
    </dgm:pt>
  </dgm:ptLst>
  <dgm:cxnLst>
    <dgm:cxn modelId="{83B6D504-D99E-1C48-9294-2C0105F97186}" type="presOf" srcId="{FCA016BA-D5AC-F744-8672-0DA3EB49C99E}" destId="{5FC74FE1-DDB8-4F4D-8AA9-EDF23044D093}" srcOrd="1" destOrd="0" presId="urn:microsoft.com/office/officeart/2005/8/layout/cycle2"/>
    <dgm:cxn modelId="{F78F260F-513D-4D4F-9ABA-75E0F718A9AD}" type="presOf" srcId="{2A0ABBF8-9B58-E840-8789-91257DAFFFBC}" destId="{9F9FB5AD-E5A6-1D40-9ECC-07CF7DF9CEBB}" srcOrd="1" destOrd="0" presId="urn:microsoft.com/office/officeart/2005/8/layout/cycle2"/>
    <dgm:cxn modelId="{17A4D510-D2DC-BE4D-92E6-3845FB095EF2}" type="presOf" srcId="{C34C0FFA-B2D8-714F-AE08-489F3192EFCD}" destId="{6D5B0110-D18F-5B40-9E16-AD188406D6CF}" srcOrd="0" destOrd="0" presId="urn:microsoft.com/office/officeart/2005/8/layout/cycle2"/>
    <dgm:cxn modelId="{86A31F19-1C0E-5A47-9C87-0E29D8BC3CA8}" type="presOf" srcId="{21EAC14A-DA42-A242-B8E4-03AE2D1925CA}" destId="{13799836-5C36-BF43-8175-56782A3496BD}" srcOrd="0" destOrd="0" presId="urn:microsoft.com/office/officeart/2005/8/layout/cycle2"/>
    <dgm:cxn modelId="{B79B9F24-7960-C449-B960-BF771FC8CD97}" type="presOf" srcId="{4ABF74E7-AA2E-AF49-BCA8-F109E7E7E1BE}" destId="{F4C4354C-B0E5-584E-9222-7F1A57B87CCE}" srcOrd="0" destOrd="0" presId="urn:microsoft.com/office/officeart/2005/8/layout/cycle2"/>
    <dgm:cxn modelId="{6EDFC13A-3579-CF44-8C97-20B324F06E9E}" type="presOf" srcId="{E6893640-6D17-2E47-B9D6-D1E45F42FC73}" destId="{DD45316D-6CEB-394D-9F20-F45E907DDE3F}" srcOrd="0" destOrd="0" presId="urn:microsoft.com/office/officeart/2005/8/layout/cycle2"/>
    <dgm:cxn modelId="{B66F3F46-0BF8-BC4E-B759-95ABC9CFF11E}" srcId="{2B1C9FB1-5927-A647-AE11-BD8F1D1F99DB}" destId="{C34C0FFA-B2D8-714F-AE08-489F3192EFCD}" srcOrd="0" destOrd="0" parTransId="{16BA10AD-CE66-7B41-8160-7F68A0FC1BA8}" sibTransId="{4ABF74E7-AA2E-AF49-BCA8-F109E7E7E1BE}"/>
    <dgm:cxn modelId="{27C2F14C-2A3F-B04D-8C9A-A36B3CC6ABC6}" srcId="{2B1C9FB1-5927-A647-AE11-BD8F1D1F99DB}" destId="{6CCE6FAD-6575-5647-9167-A9BAF9D929CC}" srcOrd="2" destOrd="0" parTransId="{1AFB3546-E7AB-A648-834C-2F4FF9867B75}" sibTransId="{FCA016BA-D5AC-F744-8672-0DA3EB49C99E}"/>
    <dgm:cxn modelId="{0005124F-66CE-EF47-9C00-2C0F9D643B52}" type="presOf" srcId="{6CCE6FAD-6575-5647-9167-A9BAF9D929CC}" destId="{0F767B91-42EE-CD42-A0FB-9293AAFEB453}" srcOrd="0" destOrd="0" presId="urn:microsoft.com/office/officeart/2005/8/layout/cycle2"/>
    <dgm:cxn modelId="{C489B25A-A971-1149-958C-4B8EAA72574F}" type="presOf" srcId="{4ABF74E7-AA2E-AF49-BCA8-F109E7E7E1BE}" destId="{FC4DC86A-F0F5-2A49-B079-E41919BB0901}" srcOrd="1" destOrd="0" presId="urn:microsoft.com/office/officeart/2005/8/layout/cycle2"/>
    <dgm:cxn modelId="{E5CC5471-CB3A-294A-914E-CD28803379ED}" type="presOf" srcId="{2B1C9FB1-5927-A647-AE11-BD8F1D1F99DB}" destId="{F8E1E1FA-EB0D-614D-B452-96C320C0390D}" srcOrd="0" destOrd="0" presId="urn:microsoft.com/office/officeart/2005/8/layout/cycle2"/>
    <dgm:cxn modelId="{6C70928A-A731-1245-BB39-95B68CEED905}" type="presOf" srcId="{FCA016BA-D5AC-F744-8672-0DA3EB49C99E}" destId="{1C08C144-D093-C749-BFF4-71864C678E5E}" srcOrd="0" destOrd="0" presId="urn:microsoft.com/office/officeart/2005/8/layout/cycle2"/>
    <dgm:cxn modelId="{F0D7578F-8A7D-2D4E-9DA8-C6720A565ED0}" srcId="{2B1C9FB1-5927-A647-AE11-BD8F1D1F99DB}" destId="{E6893640-6D17-2E47-B9D6-D1E45F42FC73}" srcOrd="1" destOrd="0" parTransId="{031B130C-F5FB-194D-9A7E-6A17CC9FD664}" sibTransId="{2A0ABBF8-9B58-E840-8789-91257DAFFFBC}"/>
    <dgm:cxn modelId="{B56197D7-30D8-9346-9900-F2626F901FAA}" type="presOf" srcId="{2A0ABBF8-9B58-E840-8789-91257DAFFFBC}" destId="{F3F3A58F-1FCB-EE47-8725-C270934CB6A8}" srcOrd="0" destOrd="0" presId="urn:microsoft.com/office/officeart/2005/8/layout/cycle2"/>
    <dgm:cxn modelId="{AAA83BEB-CA2D-0A45-8171-CF076346DFC5}" srcId="{2B1C9FB1-5927-A647-AE11-BD8F1D1F99DB}" destId="{21EAC14A-DA42-A242-B8E4-03AE2D1925CA}" srcOrd="3" destOrd="0" parTransId="{3AE0774F-3153-AD4E-8FCB-F859B5D7601B}" sibTransId="{9EDCE14E-0E7D-6644-BD0D-DE9459D297A1}"/>
    <dgm:cxn modelId="{C7570CF1-94C9-BF40-AAD0-9079E2A3A948}" type="presOf" srcId="{9EDCE14E-0E7D-6644-BD0D-DE9459D297A1}" destId="{8F796B64-9C25-7749-9E19-A7E397EF3558}" srcOrd="0" destOrd="0" presId="urn:microsoft.com/office/officeart/2005/8/layout/cycle2"/>
    <dgm:cxn modelId="{0124A8F2-84FB-D84F-9D72-E5249CE90F91}" type="presOf" srcId="{9EDCE14E-0E7D-6644-BD0D-DE9459D297A1}" destId="{6AA8423A-177B-AF4C-AD6F-3CF8E0E1745F}" srcOrd="1" destOrd="0" presId="urn:microsoft.com/office/officeart/2005/8/layout/cycle2"/>
    <dgm:cxn modelId="{E7934783-FDA3-B546-92AD-5FA8E756D458}" type="presParOf" srcId="{F8E1E1FA-EB0D-614D-B452-96C320C0390D}" destId="{6D5B0110-D18F-5B40-9E16-AD188406D6CF}" srcOrd="0" destOrd="0" presId="urn:microsoft.com/office/officeart/2005/8/layout/cycle2"/>
    <dgm:cxn modelId="{F10979D5-F7F4-9142-863F-0C1A03AE5D2C}" type="presParOf" srcId="{F8E1E1FA-EB0D-614D-B452-96C320C0390D}" destId="{F4C4354C-B0E5-584E-9222-7F1A57B87CCE}" srcOrd="1" destOrd="0" presId="urn:microsoft.com/office/officeart/2005/8/layout/cycle2"/>
    <dgm:cxn modelId="{E3D550DE-8665-A94F-8D25-72B1DA8ADAD2}" type="presParOf" srcId="{F4C4354C-B0E5-584E-9222-7F1A57B87CCE}" destId="{FC4DC86A-F0F5-2A49-B079-E41919BB0901}" srcOrd="0" destOrd="0" presId="urn:microsoft.com/office/officeart/2005/8/layout/cycle2"/>
    <dgm:cxn modelId="{E2F42114-BFCC-7F40-86CC-F8CFC1F59671}" type="presParOf" srcId="{F8E1E1FA-EB0D-614D-B452-96C320C0390D}" destId="{DD45316D-6CEB-394D-9F20-F45E907DDE3F}" srcOrd="2" destOrd="0" presId="urn:microsoft.com/office/officeart/2005/8/layout/cycle2"/>
    <dgm:cxn modelId="{59EB0195-DD27-484D-A7A4-0842767D111C}" type="presParOf" srcId="{F8E1E1FA-EB0D-614D-B452-96C320C0390D}" destId="{F3F3A58F-1FCB-EE47-8725-C270934CB6A8}" srcOrd="3" destOrd="0" presId="urn:microsoft.com/office/officeart/2005/8/layout/cycle2"/>
    <dgm:cxn modelId="{08DB4FA4-EC8A-E846-9CB4-58C561E35BCA}" type="presParOf" srcId="{F3F3A58F-1FCB-EE47-8725-C270934CB6A8}" destId="{9F9FB5AD-E5A6-1D40-9ECC-07CF7DF9CEBB}" srcOrd="0" destOrd="0" presId="urn:microsoft.com/office/officeart/2005/8/layout/cycle2"/>
    <dgm:cxn modelId="{FAD6AD46-A933-744D-9F87-03CEAC9E8F8F}" type="presParOf" srcId="{F8E1E1FA-EB0D-614D-B452-96C320C0390D}" destId="{0F767B91-42EE-CD42-A0FB-9293AAFEB453}" srcOrd="4" destOrd="0" presId="urn:microsoft.com/office/officeart/2005/8/layout/cycle2"/>
    <dgm:cxn modelId="{210F5BA4-26A4-5B4B-B767-FB884626F05C}" type="presParOf" srcId="{F8E1E1FA-EB0D-614D-B452-96C320C0390D}" destId="{1C08C144-D093-C749-BFF4-71864C678E5E}" srcOrd="5" destOrd="0" presId="urn:microsoft.com/office/officeart/2005/8/layout/cycle2"/>
    <dgm:cxn modelId="{07324A35-5921-B74B-A426-21F33B2B40CB}" type="presParOf" srcId="{1C08C144-D093-C749-BFF4-71864C678E5E}" destId="{5FC74FE1-DDB8-4F4D-8AA9-EDF23044D093}" srcOrd="0" destOrd="0" presId="urn:microsoft.com/office/officeart/2005/8/layout/cycle2"/>
    <dgm:cxn modelId="{954677CE-C7F5-014A-9BB3-075C27B838B9}" type="presParOf" srcId="{F8E1E1FA-EB0D-614D-B452-96C320C0390D}" destId="{13799836-5C36-BF43-8175-56782A3496BD}" srcOrd="6" destOrd="0" presId="urn:microsoft.com/office/officeart/2005/8/layout/cycle2"/>
    <dgm:cxn modelId="{4BF35399-049F-E149-B2EE-CEABB1F57CFA}" type="presParOf" srcId="{F8E1E1FA-EB0D-614D-B452-96C320C0390D}" destId="{8F796B64-9C25-7749-9E19-A7E397EF3558}" srcOrd="7" destOrd="0" presId="urn:microsoft.com/office/officeart/2005/8/layout/cycle2"/>
    <dgm:cxn modelId="{09A39EF9-EC32-ED42-B590-2D992BA597CA}" type="presParOf" srcId="{8F796B64-9C25-7749-9E19-A7E397EF3558}" destId="{6AA8423A-177B-AF4C-AD6F-3CF8E0E1745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68C4A-DCBE-0F4C-94C5-8E4E7F31B55A}">
      <dsp:nvSpPr>
        <dsp:cNvPr id="0" name=""/>
        <dsp:cNvSpPr/>
      </dsp:nvSpPr>
      <dsp:spPr>
        <a:xfrm>
          <a:off x="712946" y="686917"/>
          <a:ext cx="2015381" cy="2015727"/>
        </a:xfrm>
        <a:prstGeom prst="ellipse">
          <a:avLst/>
        </a:prstGeom>
        <a:solidFill>
          <a:srgbClr val="E89DC4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顧客</a:t>
          </a:r>
          <a:endParaRPr lang="en-US" altLang="zh-TW" sz="2400" b="1" kern="1200" dirty="0">
            <a:solidFill>
              <a:schemeClr val="tx1"/>
            </a:solidFill>
            <a:latin typeface="Kaiti TC" panose="02010600040101010101" pitchFamily="2" charset="-120"/>
            <a:ea typeface="Kaiti TC" panose="02010600040101010101" pitchFamily="2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互動</a:t>
          </a:r>
        </a:p>
      </dsp:txBody>
      <dsp:txXfrm>
        <a:off x="1008092" y="982113"/>
        <a:ext cx="1425089" cy="1425335"/>
      </dsp:txXfrm>
    </dsp:sp>
    <dsp:sp modelId="{46B70184-C824-4141-B33D-B1D00A02701B}">
      <dsp:nvSpPr>
        <dsp:cNvPr id="0" name=""/>
        <dsp:cNvSpPr/>
      </dsp:nvSpPr>
      <dsp:spPr>
        <a:xfrm>
          <a:off x="784013" y="2809156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D3F5A-700C-2344-85ED-00E99CBD842C}">
      <dsp:nvSpPr>
        <dsp:cNvPr id="0" name=""/>
        <dsp:cNvSpPr/>
      </dsp:nvSpPr>
      <dsp:spPr>
        <a:xfrm>
          <a:off x="2858138" y="1504951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76FEA-7B20-F041-94DC-A0F2FBFF0F50}">
      <dsp:nvSpPr>
        <dsp:cNvPr id="0" name=""/>
        <dsp:cNvSpPr/>
      </dsp:nvSpPr>
      <dsp:spPr>
        <a:xfrm>
          <a:off x="2656222" y="2161085"/>
          <a:ext cx="224069" cy="224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3512F-FA69-AA4F-B71F-1E4DB12EAC22}">
      <dsp:nvSpPr>
        <dsp:cNvPr id="0" name=""/>
        <dsp:cNvSpPr/>
      </dsp:nvSpPr>
      <dsp:spPr>
        <a:xfrm>
          <a:off x="928029" y="576908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F67E2-D687-9B48-B47D-FE7F74EC0F68}">
      <dsp:nvSpPr>
        <dsp:cNvPr id="0" name=""/>
        <dsp:cNvSpPr/>
      </dsp:nvSpPr>
      <dsp:spPr>
        <a:xfrm>
          <a:off x="567988" y="2449117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5644A-DCF6-1E45-B58F-CAF6BF183FEA}">
      <dsp:nvSpPr>
        <dsp:cNvPr id="0" name=""/>
        <dsp:cNvSpPr/>
      </dsp:nvSpPr>
      <dsp:spPr>
        <a:xfrm>
          <a:off x="82906" y="1050728"/>
          <a:ext cx="819381" cy="819474"/>
        </a:xfrm>
        <a:prstGeom prst="ellipse">
          <a:avLst/>
        </a:prstGeom>
        <a:solidFill>
          <a:srgbClr val="7A8FFD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推</a:t>
          </a:r>
        </a:p>
      </dsp:txBody>
      <dsp:txXfrm>
        <a:off x="202902" y="1170737"/>
        <a:ext cx="579389" cy="579456"/>
      </dsp:txXfrm>
    </dsp:sp>
    <dsp:sp modelId="{0005CB9A-FDCE-C74F-AD15-68F07CABFAFD}">
      <dsp:nvSpPr>
        <dsp:cNvPr id="0" name=""/>
        <dsp:cNvSpPr/>
      </dsp:nvSpPr>
      <dsp:spPr>
        <a:xfrm>
          <a:off x="1288068" y="288878"/>
          <a:ext cx="224069" cy="224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9B9E9-C5FA-834D-9AD6-25FF43CFC1F3}">
      <dsp:nvSpPr>
        <dsp:cNvPr id="0" name=""/>
        <dsp:cNvSpPr/>
      </dsp:nvSpPr>
      <dsp:spPr>
        <a:xfrm>
          <a:off x="160214" y="2110102"/>
          <a:ext cx="405143" cy="4052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99AE3-0E3A-4A44-A27A-CBA0B1452216}">
      <dsp:nvSpPr>
        <dsp:cNvPr id="0" name=""/>
        <dsp:cNvSpPr/>
      </dsp:nvSpPr>
      <dsp:spPr>
        <a:xfrm>
          <a:off x="2935446" y="665305"/>
          <a:ext cx="819381" cy="819474"/>
        </a:xfrm>
        <a:prstGeom prst="ellipse">
          <a:avLst/>
        </a:prstGeom>
        <a:solidFill>
          <a:srgbClr val="D0C600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拉</a:t>
          </a:r>
        </a:p>
      </dsp:txBody>
      <dsp:txXfrm>
        <a:off x="3055442" y="785314"/>
        <a:ext cx="579389" cy="579456"/>
      </dsp:txXfrm>
    </dsp:sp>
    <dsp:sp modelId="{CDC328DD-E7FB-2C48-A95D-817906D90A5C}">
      <dsp:nvSpPr>
        <dsp:cNvPr id="0" name=""/>
        <dsp:cNvSpPr/>
      </dsp:nvSpPr>
      <dsp:spPr>
        <a:xfrm>
          <a:off x="3160277" y="360885"/>
          <a:ext cx="224069" cy="2244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49847-41CE-984B-8FF4-645E08CFBC5D}">
      <dsp:nvSpPr>
        <dsp:cNvPr id="0" name=""/>
        <dsp:cNvSpPr/>
      </dsp:nvSpPr>
      <dsp:spPr>
        <a:xfrm>
          <a:off x="6012" y="2592422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24F65-D133-C442-BE8F-5567E63021A9}">
      <dsp:nvSpPr>
        <dsp:cNvPr id="0" name=""/>
        <dsp:cNvSpPr/>
      </dsp:nvSpPr>
      <dsp:spPr>
        <a:xfrm>
          <a:off x="1936141" y="2953173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7369C-7419-384A-8674-E5690AA7A4B7}">
      <dsp:nvSpPr>
        <dsp:cNvPr id="0" name=""/>
        <dsp:cNvSpPr/>
      </dsp:nvSpPr>
      <dsp:spPr>
        <a:xfrm>
          <a:off x="2872249" y="2305100"/>
          <a:ext cx="819381" cy="819474"/>
        </a:xfrm>
        <a:prstGeom prst="ellipse">
          <a:avLst/>
        </a:prstGeom>
        <a:solidFill>
          <a:srgbClr val="2B9440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傳</a:t>
          </a:r>
        </a:p>
      </dsp:txBody>
      <dsp:txXfrm>
        <a:off x="2992245" y="2425109"/>
        <a:ext cx="579389" cy="579456"/>
      </dsp:txXfrm>
    </dsp:sp>
    <dsp:sp modelId="{03027E52-F1B7-044C-99CA-74F00E6D1333}">
      <dsp:nvSpPr>
        <dsp:cNvPr id="0" name=""/>
        <dsp:cNvSpPr/>
      </dsp:nvSpPr>
      <dsp:spPr>
        <a:xfrm>
          <a:off x="3089648" y="2052829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49075-E1DD-E149-B097-EA90A44947A2}">
      <dsp:nvSpPr>
        <dsp:cNvPr id="0" name=""/>
        <dsp:cNvSpPr/>
      </dsp:nvSpPr>
      <dsp:spPr>
        <a:xfrm>
          <a:off x="968847" y="2782612"/>
          <a:ext cx="819381" cy="819474"/>
        </a:xfrm>
        <a:prstGeom prst="ellipse">
          <a:avLst/>
        </a:prstGeom>
        <a:solidFill>
          <a:srgbClr val="BF9CE6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動</a:t>
          </a:r>
        </a:p>
      </dsp:txBody>
      <dsp:txXfrm>
        <a:off x="1088843" y="2902621"/>
        <a:ext cx="579389" cy="579456"/>
      </dsp:txXfrm>
    </dsp:sp>
    <dsp:sp modelId="{6A09EE00-6177-BD42-8C6E-D240BA4CFA6C}">
      <dsp:nvSpPr>
        <dsp:cNvPr id="0" name=""/>
        <dsp:cNvSpPr/>
      </dsp:nvSpPr>
      <dsp:spPr>
        <a:xfrm>
          <a:off x="2224172" y="2737149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00D13-D45D-CE4B-9F89-AF8409BD22AE}">
      <dsp:nvSpPr>
        <dsp:cNvPr id="0" name=""/>
        <dsp:cNvSpPr/>
      </dsp:nvSpPr>
      <dsp:spPr>
        <a:xfrm>
          <a:off x="1750195" y="0"/>
          <a:ext cx="819381" cy="819474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釋</a:t>
          </a:r>
        </a:p>
      </dsp:txBody>
      <dsp:txXfrm>
        <a:off x="1870191" y="120009"/>
        <a:ext cx="579389" cy="579456"/>
      </dsp:txXfrm>
    </dsp:sp>
    <dsp:sp modelId="{CB5823C2-9978-A142-8F9E-5C605EBC96C5}">
      <dsp:nvSpPr>
        <dsp:cNvPr id="0" name=""/>
        <dsp:cNvSpPr/>
      </dsp:nvSpPr>
      <dsp:spPr>
        <a:xfrm>
          <a:off x="739817" y="888274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C11D5-F356-2A4F-B74A-B6362D6664A5}">
      <dsp:nvSpPr>
        <dsp:cNvPr id="0" name=""/>
        <dsp:cNvSpPr/>
      </dsp:nvSpPr>
      <dsp:spPr>
        <a:xfrm>
          <a:off x="2631588" y="201716"/>
          <a:ext cx="162470" cy="162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B0110-D18F-5B40-9E16-AD188406D6CF}">
      <dsp:nvSpPr>
        <dsp:cNvPr id="0" name=""/>
        <dsp:cNvSpPr/>
      </dsp:nvSpPr>
      <dsp:spPr>
        <a:xfrm>
          <a:off x="1780695" y="-111991"/>
          <a:ext cx="1530589" cy="1404344"/>
        </a:xfrm>
        <a:prstGeom prst="ellipse">
          <a:avLst/>
        </a:prstGeom>
        <a:solidFill>
          <a:srgbClr val="58E085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數據分析</a:t>
          </a:r>
          <a:r>
            <a:rPr lang="en-US" altLang="zh-TW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客戶洞察</a:t>
          </a:r>
        </a:p>
      </dsp:txBody>
      <dsp:txXfrm>
        <a:off x="2004845" y="93670"/>
        <a:ext cx="1082289" cy="993022"/>
      </dsp:txXfrm>
    </dsp:sp>
    <dsp:sp modelId="{F4C4354C-B0E5-584E-9222-7F1A57B87CCE}">
      <dsp:nvSpPr>
        <dsp:cNvPr id="0" name=""/>
        <dsp:cNvSpPr/>
      </dsp:nvSpPr>
      <dsp:spPr>
        <a:xfrm rot="2700000">
          <a:off x="3087493" y="1013367"/>
          <a:ext cx="163962" cy="400597"/>
        </a:xfrm>
        <a:prstGeom prst="rightArrow">
          <a:avLst>
            <a:gd name="adj1" fmla="val 60000"/>
            <a:gd name="adj2" fmla="val 50000"/>
          </a:avLst>
        </a:prstGeom>
        <a:solidFill>
          <a:srgbClr val="53E0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3094697" y="1076095"/>
        <a:ext cx="114773" cy="240359"/>
      </dsp:txXfrm>
    </dsp:sp>
    <dsp:sp modelId="{DD45316D-6CEB-394D-9F20-F45E907DDE3F}">
      <dsp:nvSpPr>
        <dsp:cNvPr id="0" name=""/>
        <dsp:cNvSpPr/>
      </dsp:nvSpPr>
      <dsp:spPr>
        <a:xfrm>
          <a:off x="3040787" y="1131922"/>
          <a:ext cx="1529295" cy="1435407"/>
        </a:xfrm>
        <a:prstGeom prst="ellipse">
          <a:avLst/>
        </a:prstGeom>
        <a:solidFill>
          <a:srgbClr val="FAE263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洞察結果</a:t>
          </a:r>
          <a:r>
            <a:rPr lang="en-US" altLang="zh-TW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行動策略</a:t>
          </a:r>
        </a:p>
      </dsp:txBody>
      <dsp:txXfrm>
        <a:off x="3264747" y="1342132"/>
        <a:ext cx="1081375" cy="1014987"/>
      </dsp:txXfrm>
    </dsp:sp>
    <dsp:sp modelId="{F3F3A58F-1FCB-EE47-8725-C270934CB6A8}">
      <dsp:nvSpPr>
        <dsp:cNvPr id="0" name=""/>
        <dsp:cNvSpPr/>
      </dsp:nvSpPr>
      <dsp:spPr>
        <a:xfrm rot="8100000">
          <a:off x="3111670" y="2268789"/>
          <a:ext cx="148607" cy="400597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 rot="10800000">
        <a:off x="3149723" y="2333146"/>
        <a:ext cx="104025" cy="240359"/>
      </dsp:txXfrm>
    </dsp:sp>
    <dsp:sp modelId="{0F767B91-42EE-CD42-A0FB-9293AAFEB453}">
      <dsp:nvSpPr>
        <dsp:cNvPr id="0" name=""/>
        <dsp:cNvSpPr/>
      </dsp:nvSpPr>
      <dsp:spPr>
        <a:xfrm>
          <a:off x="1721223" y="2399551"/>
          <a:ext cx="1649534" cy="1419039"/>
        </a:xfrm>
        <a:prstGeom prst="ellipse">
          <a:avLst/>
        </a:prstGeom>
        <a:solidFill>
          <a:srgbClr val="E5B3BD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策略設計</a:t>
          </a:r>
          <a:r>
            <a:rPr lang="en-US" altLang="zh-TW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執行方法</a:t>
          </a:r>
        </a:p>
      </dsp:txBody>
      <dsp:txXfrm>
        <a:off x="1962792" y="2607364"/>
        <a:ext cx="1166396" cy="1003413"/>
      </dsp:txXfrm>
    </dsp:sp>
    <dsp:sp modelId="{1C08C144-D093-C749-BFF4-71864C678E5E}">
      <dsp:nvSpPr>
        <dsp:cNvPr id="0" name=""/>
        <dsp:cNvSpPr/>
      </dsp:nvSpPr>
      <dsp:spPr>
        <a:xfrm rot="13500000">
          <a:off x="1853531" y="2283695"/>
          <a:ext cx="134762" cy="400597"/>
        </a:xfrm>
        <a:prstGeom prst="rightArrow">
          <a:avLst>
            <a:gd name="adj1" fmla="val 60000"/>
            <a:gd name="adj2" fmla="val 50000"/>
          </a:avLst>
        </a:prstGeom>
        <a:solidFill>
          <a:srgbClr val="EAB1D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 rot="10800000">
        <a:off x="1888039" y="2378108"/>
        <a:ext cx="94333" cy="240359"/>
      </dsp:txXfrm>
    </dsp:sp>
    <dsp:sp modelId="{13799836-5C36-BF43-8175-56782A3496BD}">
      <dsp:nvSpPr>
        <dsp:cNvPr id="0" name=""/>
        <dsp:cNvSpPr/>
      </dsp:nvSpPr>
      <dsp:spPr>
        <a:xfrm>
          <a:off x="452401" y="1137109"/>
          <a:ext cx="1668287" cy="1425033"/>
        </a:xfrm>
        <a:prstGeom prst="ellipse">
          <a:avLst/>
        </a:prstGeom>
        <a:solidFill>
          <a:srgbClr val="53C9EF"/>
        </a:solidFill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執行成果</a:t>
          </a:r>
          <a:r>
            <a:rPr lang="en-US" altLang="zh-TW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/</a:t>
          </a:r>
          <a:r>
            <a:rPr lang="zh-TW" altLang="en-US" sz="1800" b="1" kern="1200" dirty="0">
              <a:solidFill>
                <a:schemeClr val="tx1"/>
              </a:solidFill>
              <a:latin typeface="Kaiti TC" panose="02010600040101010101" pitchFamily="2" charset="-120"/>
              <a:ea typeface="Kaiti TC" panose="02010600040101010101" pitchFamily="2" charset="-120"/>
            </a:rPr>
            <a:t>數據驗證</a:t>
          </a:r>
        </a:p>
      </dsp:txBody>
      <dsp:txXfrm>
        <a:off x="696716" y="1345800"/>
        <a:ext cx="1179657" cy="1007651"/>
      </dsp:txXfrm>
    </dsp:sp>
    <dsp:sp modelId="{8F796B64-9C25-7749-9E19-A7E397EF3558}">
      <dsp:nvSpPr>
        <dsp:cNvPr id="0" name=""/>
        <dsp:cNvSpPr/>
      </dsp:nvSpPr>
      <dsp:spPr>
        <a:xfrm rot="18900000">
          <a:off x="1850395" y="1010417"/>
          <a:ext cx="150118" cy="400597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kern="1200"/>
        </a:p>
      </dsp:txBody>
      <dsp:txXfrm>
        <a:off x="1856990" y="1106458"/>
        <a:ext cx="105083" cy="240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94367-57B1-EF44-A6E2-448E16E5FBBC}" type="datetimeFigureOut">
              <a:rPr kumimoji="1" lang="zh-TW" altLang="en-US" smtClean="0"/>
              <a:t>2021/9/5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8433E-93F2-CC4E-917A-E6C4059F9B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91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9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474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731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338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1F403-EF87-46BD-A651-051C6A988E6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7593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68E2BE0-5605-254B-B280-427D850A64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9043A7-4F35-6345-AE55-EED4613F5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C151368-15C7-5246-87F4-E92F3F387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5C7-DA15-0549-ACD3-ED701B81A5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3798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3" r:id="rId14"/>
    <p:sldLayoutId id="2147483674" r:id="rId15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291830"/>
            <a:ext cx="9144000" cy="522725"/>
          </a:xfrm>
        </p:spPr>
        <p:txBody>
          <a:bodyPr/>
          <a:lstStyle/>
          <a:p>
            <a:pPr lvl="0"/>
            <a:r>
              <a:rPr lang="zh-TW" altLang="en-US" sz="4000" dirty="0">
                <a:solidFill>
                  <a:schemeClr val="tx2">
                    <a:lumMod val="75000"/>
                  </a:schemeClr>
                </a:solidFill>
                <a:latin typeface="標楷體" pitchFamily="65" charset="-120"/>
                <a:ea typeface="標楷體" pitchFamily="65" charset="-120"/>
              </a:rPr>
              <a:t>全行數位轉型</a:t>
            </a:r>
            <a:endParaRPr lang="en-US" altLang="ko-KR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35696" y="3958571"/>
            <a:ext cx="5760640" cy="118492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TW" altLang="en-US" sz="2800" dirty="0">
                <a:latin typeface="Kaiti TC" panose="02010600040101010101" pitchFamily="2" charset="-120"/>
                <a:ea typeface="Kaiti TC" panose="02010600040101010101" pitchFamily="2" charset="-120"/>
              </a:rPr>
              <a:t>林志宏     總經理</a:t>
            </a:r>
          </a:p>
          <a:p>
            <a:pPr>
              <a:spcBef>
                <a:spcPts val="0"/>
              </a:spcBef>
              <a:defRPr/>
            </a:pPr>
            <a:r>
              <a:rPr lang="en-US" altLang="zh-TW" sz="28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110.09.13</a:t>
            </a:r>
          </a:p>
          <a:p>
            <a:pPr>
              <a:spcBef>
                <a:spcPts val="0"/>
              </a:spcBef>
              <a:defRPr/>
            </a:pPr>
            <a:endParaRPr lang="en-US" altLang="ko-KR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DA25AA-CC77-4A4B-B591-4FB48195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 descr="一張含有 文字, 白電, 冰箱, 家電用品 的圖片&#10;&#10;自動產生的描述">
            <a:extLst>
              <a:ext uri="{FF2B5EF4-FFF2-40B4-BE49-F238E27FC236}">
                <a16:creationId xmlns:a16="http://schemas.microsoft.com/office/drawing/2014/main" id="{3612ED24-5E69-6749-A7DA-BF6882F11B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14614"/>
          <a:stretch>
            <a:fillRect/>
          </a:stretch>
        </p:blipFill>
        <p:spPr>
          <a:xfrm>
            <a:off x="935000" y="1257466"/>
            <a:ext cx="1649412" cy="1647825"/>
          </a:xfrm>
        </p:spPr>
      </p:pic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71CC06CD-3B84-9F45-BDDB-49F36FEA668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3581381" y="1272319"/>
            <a:ext cx="1649413" cy="1649413"/>
          </a:xfrm>
        </p:spPr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81D0882A-0C12-3849-9088-8BB3EAD1A82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7" r="15137"/>
          <a:stretch>
            <a:fillRect/>
          </a:stretch>
        </p:blipFill>
        <p:spPr>
          <a:xfrm>
            <a:off x="6334784" y="1280308"/>
            <a:ext cx="1649412" cy="1649413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1641400-EF1F-134E-A2F5-00F631D4A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8189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FA8124F-3D09-5E49-AB6F-473EDE3A7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10861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保險科技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58EAD92-A882-9D4F-B28D-D3A7EA3ACC38}"/>
              </a:ext>
            </a:extLst>
          </p:cNvPr>
          <p:cNvSpPr txBox="1">
            <a:spLocks/>
          </p:cNvSpPr>
          <p:nvPr/>
        </p:nvSpPr>
        <p:spPr>
          <a:xfrm>
            <a:off x="827584" y="3052535"/>
            <a:ext cx="1864244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物聯網優化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保險訂價與服務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07E0246F-FB54-CC4D-A245-F3BA85FA16D1}"/>
              </a:ext>
            </a:extLst>
          </p:cNvPr>
          <p:cNvSpPr txBox="1">
            <a:spLocks/>
          </p:cNvSpPr>
          <p:nvPr/>
        </p:nvSpPr>
        <p:spPr>
          <a:xfrm>
            <a:off x="3527785" y="3052535"/>
            <a:ext cx="1756754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新型外溢保單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提供健康促進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C2EFBE66-5248-7F4E-9B12-06BF3D79F3BA}"/>
              </a:ext>
            </a:extLst>
          </p:cNvPr>
          <p:cNvSpPr txBox="1">
            <a:spLocks/>
          </p:cNvSpPr>
          <p:nvPr/>
        </p:nvSpPr>
        <p:spPr>
          <a:xfrm>
            <a:off x="6296511" y="3052535"/>
            <a:ext cx="1756754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區塊鏈優化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保險服務流程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0A50DEE-4CFF-9E40-84A5-72F811DFE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118F8F-BB3E-FD4A-B88F-8F101E8A8A27}"/>
              </a:ext>
            </a:extLst>
          </p:cNvPr>
          <p:cNvSpPr txBox="1"/>
          <p:nvPr/>
        </p:nvSpPr>
        <p:spPr>
          <a:xfrm>
            <a:off x="611560" y="3810435"/>
            <a:ext cx="2376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依據保戶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彈性調整訂價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更有個人化的費率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通訊技術、網際網路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、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GPS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整合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準確定價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預警機制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980308-06AB-FA4E-9815-D3A3246CD04E}"/>
              </a:ext>
            </a:extLst>
          </p:cNvPr>
          <p:cNvSpPr txBox="1"/>
          <p:nvPr/>
        </p:nvSpPr>
        <p:spPr>
          <a:xfrm>
            <a:off x="3350222" y="3850587"/>
            <a:ext cx="2376263" cy="108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智慧醫療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(eHealth)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應用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藉由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穿戴裝置紀錄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健康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數據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健走型、健檢型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保單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0B52A51-6004-4F4D-946E-99BA6461EEAE}"/>
              </a:ext>
            </a:extLst>
          </p:cNvPr>
          <p:cNvSpPr txBox="1"/>
          <p:nvPr/>
        </p:nvSpPr>
        <p:spPr>
          <a:xfrm>
            <a:off x="6228183" y="3863193"/>
            <a:ext cx="2376263" cy="108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降低保險人工作業成本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理賠時間縮短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寵物晶片綁定保單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簡化投保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/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理賠流程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154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E5B3B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364803" y="81883"/>
            <a:ext cx="7820168" cy="75763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資產管理</a:t>
            </a:r>
            <a:r>
              <a:rPr lang="en-US" altLang="ko-KR" sz="36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ko-KR" altLang="en-US" sz="36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投資管理重要指標</a:t>
            </a:r>
            <a:endParaRPr lang="en-US" altLang="ko-KR" sz="36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194020" y="85666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581633" y="822237"/>
            <a:ext cx="5070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財富管理科技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募資大幅成長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589773" y="1476332"/>
            <a:ext cx="421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機器人理財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逆勢成長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171061" y="1499660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108401-CEEE-D845-9625-36D109602586}"/>
              </a:ext>
            </a:extLst>
          </p:cNvPr>
          <p:cNvSpPr txBox="1"/>
          <p:nvPr/>
        </p:nvSpPr>
        <p:spPr>
          <a:xfrm>
            <a:off x="193892" y="4683343"/>
            <a:ext cx="421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全球理財機器人</a:t>
            </a:r>
            <a:r>
              <a:rPr kumimoji="1"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資產管理規模未來趨勢</a:t>
            </a:r>
            <a:endParaRPr kumimoji="1" lang="zh-TW" altLang="en-US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D6FE9F-8B57-C04D-876A-06D247382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3" y="2521092"/>
            <a:ext cx="3881713" cy="21842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417320-B3B7-584B-BE00-F40F06067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49" y="2504034"/>
            <a:ext cx="4579955" cy="218428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9521DC-23B4-5E4A-B6E4-B213455D18BF}"/>
              </a:ext>
            </a:extLst>
          </p:cNvPr>
          <p:cNvSpPr txBox="1"/>
          <p:nvPr/>
        </p:nvSpPr>
        <p:spPr>
          <a:xfrm>
            <a:off x="4644840" y="4683343"/>
            <a:ext cx="421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全球理財機器人</a:t>
            </a:r>
            <a:r>
              <a:rPr kumimoji="1"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使用者數量未來趨勢</a:t>
            </a:r>
            <a:endParaRPr kumimoji="1" lang="zh-TW" altLang="en-US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4F4DF-A9E5-D445-8AB5-602CCAE7C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10" y="626359"/>
            <a:ext cx="3317812" cy="174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837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>
            <a:extLst>
              <a:ext uri="{FF2B5EF4-FFF2-40B4-BE49-F238E27FC236}">
                <a16:creationId xmlns:a16="http://schemas.microsoft.com/office/drawing/2014/main" id="{02DD91C0-57F5-054C-B4D5-A93701257D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3571"/>
          <a:stretch>
            <a:fillRect/>
          </a:stretch>
        </p:blipFill>
        <p:spPr>
          <a:xfrm>
            <a:off x="278942" y="1303068"/>
            <a:ext cx="1647825" cy="1647825"/>
          </a:xfrm>
        </p:spPr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19E48BFE-B0E4-514B-9815-AB5C7199A44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9" r="22919"/>
          <a:stretch>
            <a:fillRect/>
          </a:stretch>
        </p:blipFill>
        <p:spPr>
          <a:xfrm>
            <a:off x="2457793" y="1303068"/>
            <a:ext cx="1647825" cy="1649412"/>
          </a:xfrm>
        </p:spPr>
      </p:pic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C2054A69-0E57-BF48-80F0-25050EC4045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/>
        </p:blipFill>
        <p:spPr>
          <a:xfrm>
            <a:off x="4716016" y="1303068"/>
            <a:ext cx="1649412" cy="1649413"/>
          </a:xfrm>
        </p:spPr>
      </p:pic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9548484C-5622-374B-B4B3-C1803945479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 b="5400"/>
          <a:stretch>
            <a:fillRect/>
          </a:stretch>
        </p:blipFill>
        <p:spPr>
          <a:xfrm>
            <a:off x="6986098" y="1303068"/>
            <a:ext cx="1649413" cy="1647825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7B15057-116F-1148-9ACE-8CEE9FFC7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984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Management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0B7F3C-90B1-9B46-9D65-3459B7FA9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31475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資產管理</a:t>
            </a:r>
            <a:r>
              <a:rPr lang="en-US" altLang="ko-KR" sz="40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投資管理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7530994-3841-6E47-AAC0-50507548B28F}"/>
              </a:ext>
            </a:extLst>
          </p:cNvPr>
          <p:cNvSpPr txBox="1">
            <a:spLocks/>
          </p:cNvSpPr>
          <p:nvPr/>
        </p:nvSpPr>
        <p:spPr>
          <a:xfrm>
            <a:off x="210700" y="3112379"/>
            <a:ext cx="1700215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不同年齡層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投資偏好差異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5312F43-88B6-E94C-A96D-3BF6C5CC2E93}"/>
              </a:ext>
            </a:extLst>
          </p:cNvPr>
          <p:cNvSpPr txBox="1">
            <a:spLocks/>
          </p:cNvSpPr>
          <p:nvPr/>
        </p:nvSpPr>
        <p:spPr>
          <a:xfrm>
            <a:off x="2378684" y="3107126"/>
            <a:ext cx="1864244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資產管理公司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聚焦目標客群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83802E7-73C4-6C47-9225-10F2066A94C3}"/>
              </a:ext>
            </a:extLst>
          </p:cNvPr>
          <p:cNvSpPr txBox="1">
            <a:spLocks/>
          </p:cNvSpPr>
          <p:nvPr/>
        </p:nvSpPr>
        <p:spPr>
          <a:xfrm>
            <a:off x="4716016" y="3101807"/>
            <a:ext cx="1649412" cy="599737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演算法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提升投資效能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0F19917-C966-5F45-84D8-D68B86805BCF}"/>
              </a:ext>
            </a:extLst>
          </p:cNvPr>
          <p:cNvSpPr txBox="1">
            <a:spLocks/>
          </p:cNvSpPr>
          <p:nvPr/>
        </p:nvSpPr>
        <p:spPr>
          <a:xfrm>
            <a:off x="6878682" y="3112379"/>
            <a:ext cx="1864244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API串聯理財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平台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普惠金融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19D4CD-8FBF-184D-AB98-FB99EBC14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303F82-5822-6443-A124-3455FD1F3A31}"/>
              </a:ext>
            </a:extLst>
          </p:cNvPr>
          <p:cNvSpPr txBox="1"/>
          <p:nvPr/>
        </p:nvSpPr>
        <p:spPr>
          <a:xfrm>
            <a:off x="9521" y="3868730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與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社群高度連結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對資訊有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高度可觸及性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偏好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遊戲化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、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視覺化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ABED63-36B9-474A-8582-83EC69E73387}"/>
              </a:ext>
            </a:extLst>
          </p:cNvPr>
          <p:cNvSpPr txBox="1"/>
          <p:nvPr/>
        </p:nvSpPr>
        <p:spPr>
          <a:xfrm>
            <a:off x="2378708" y="3878711"/>
            <a:ext cx="2111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差異化經營客群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聚焦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核心業務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與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金融科技業者協作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227B58-9C5E-964A-A6E2-61CC109EBCDB}"/>
              </a:ext>
            </a:extLst>
          </p:cNvPr>
          <p:cNvSpPr txBox="1"/>
          <p:nvPr/>
        </p:nvSpPr>
        <p:spPr>
          <a:xfrm>
            <a:off x="4511020" y="3878711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自動化分析與演算法</a:t>
            </a:r>
            <a:endParaRPr kumimoji="1" lang="en-US" altLang="zh-TW" sz="1600" b="1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的優勢在於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低成本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依據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個人化需求客觀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建議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E2D04E1-33D0-E04A-A675-419F27216B57}"/>
              </a:ext>
            </a:extLst>
          </p:cNvPr>
          <p:cNvSpPr txBox="1"/>
          <p:nvPr/>
        </p:nvSpPr>
        <p:spPr>
          <a:xfrm>
            <a:off x="6743268" y="3888913"/>
            <a:ext cx="2400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金融服務導入日常生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活，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增加使用者黏著度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省去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開發平台的成本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便捷有效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的服務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997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 descr="一張含有 文字 的圖片&#10;&#10;自動產生的描述">
            <a:extLst>
              <a:ext uri="{FF2B5EF4-FFF2-40B4-BE49-F238E27FC236}">
                <a16:creationId xmlns:a16="http://schemas.microsoft.com/office/drawing/2014/main" id="{7733EE2F-8D45-9F47-8A12-AD49909B59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4" r="25604"/>
          <a:stretch>
            <a:fillRect/>
          </a:stretch>
        </p:blipFill>
        <p:spPr>
          <a:xfrm>
            <a:off x="1188964" y="1275556"/>
            <a:ext cx="1649412" cy="1649412"/>
          </a:xfrm>
        </p:spPr>
      </p:pic>
      <p:pic>
        <p:nvPicPr>
          <p:cNvPr id="12" name="圖片版面配置區 11" descr="一張含有 箭 的圖片&#10;&#10;自動產生的描述">
            <a:extLst>
              <a:ext uri="{FF2B5EF4-FFF2-40B4-BE49-F238E27FC236}">
                <a16:creationId xmlns:a16="http://schemas.microsoft.com/office/drawing/2014/main" id="{26DE1D61-B0D7-1E47-9AFD-1B67491F8FB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16390"/>
          <a:stretch>
            <a:fillRect/>
          </a:stretch>
        </p:blipFill>
        <p:spPr>
          <a:xfrm>
            <a:off x="3639877" y="1259790"/>
            <a:ext cx="1647825" cy="1647825"/>
          </a:xfrm>
        </p:spPr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097D3041-B3C3-CB44-A74B-6F8AA004843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4273"/>
          <a:stretch>
            <a:fillRect/>
          </a:stretch>
        </p:blipFill>
        <p:spPr>
          <a:xfrm>
            <a:off x="6156176" y="1259790"/>
            <a:ext cx="1649413" cy="1649412"/>
          </a:xfr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E89AC8CE-07F4-044E-BF9E-B804075C0ED1}"/>
              </a:ext>
            </a:extLst>
          </p:cNvPr>
          <p:cNvSpPr txBox="1">
            <a:spLocks/>
          </p:cNvSpPr>
          <p:nvPr/>
        </p:nvSpPr>
        <p:spPr>
          <a:xfrm>
            <a:off x="1321479" y="3076718"/>
            <a:ext cx="1384381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AI風險控管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6EF178D-9F9B-B344-917A-76722289D982}"/>
              </a:ext>
            </a:extLst>
          </p:cNvPr>
          <p:cNvSpPr txBox="1">
            <a:spLocks/>
          </p:cNvSpPr>
          <p:nvPr/>
        </p:nvSpPr>
        <p:spPr>
          <a:xfrm>
            <a:off x="3639877" y="3075806"/>
            <a:ext cx="1647825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降低交易成本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提升營運效率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ACE8929-E280-8840-B029-5E69D0CC2C15}"/>
              </a:ext>
            </a:extLst>
          </p:cNvPr>
          <p:cNvSpPr txBox="1">
            <a:spLocks/>
          </p:cNvSpPr>
          <p:nvPr/>
        </p:nvSpPr>
        <p:spPr>
          <a:xfrm>
            <a:off x="6080782" y="3075806"/>
            <a:ext cx="1800200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新監理機制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保護投資人權益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E381457-F4B1-7F4E-9D0A-8E9ABA547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9" y="39382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Management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63C5DA-E455-584B-A3A2-14BF1093B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42" y="640891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資產管理</a:t>
            </a:r>
            <a:r>
              <a:rPr lang="en-US" altLang="ko-KR" sz="40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投資管理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9F6C989-A1CB-A74F-B3ED-6E3217D18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7B5EF30-6D6D-6547-84BE-B13F423BBB43}"/>
              </a:ext>
            </a:extLst>
          </p:cNvPr>
          <p:cNvSpPr txBox="1"/>
          <p:nvPr/>
        </p:nvSpPr>
        <p:spPr>
          <a:xfrm>
            <a:off x="1093653" y="3786664"/>
            <a:ext cx="2238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可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增強合規性</a:t>
            </a:r>
            <a:endParaRPr kumimoji="1" lang="en-US" altLang="zh-TW" sz="1600" b="1" dirty="0">
              <a:solidFill>
                <a:srgbClr val="FF0000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風險管理功能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可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識別和管理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龐大數據庫的風險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AE8F75-2B82-7B4D-8A0B-A37A76AE1F43}"/>
              </a:ext>
            </a:extLst>
          </p:cNvPr>
          <p:cNvSpPr txBox="1"/>
          <p:nvPr/>
        </p:nvSpPr>
        <p:spPr>
          <a:xfrm>
            <a:off x="3417098" y="3780679"/>
            <a:ext cx="2460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透過人工智能、大數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據技術輔助，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降低營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運成本提升盡職調查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能力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提升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服務的附加價值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DC8126-1641-EB4F-98E8-6D162C919C0F}"/>
              </a:ext>
            </a:extLst>
          </p:cNvPr>
          <p:cNvSpPr txBox="1"/>
          <p:nvPr/>
        </p:nvSpPr>
        <p:spPr>
          <a:xfrm>
            <a:off x="6048344" y="3786664"/>
            <a:ext cx="2460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演算法或智能投資組合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的新興投資決策模式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演算法黑箱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維護創新同時提出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嚴謹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負責的監管科技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434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E5B3B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34756" y="40564"/>
            <a:ext cx="7820168" cy="75763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法遵科技重要指標</a:t>
            </a:r>
            <a:endParaRPr lang="en-US" altLang="ko-KR" sz="36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194020" y="85666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581633" y="822237"/>
            <a:ext cx="5070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法遵科技的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重要性日益提升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589773" y="1476332"/>
            <a:ext cx="421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法遵科技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近年發展快速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171061" y="1499660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9521DC-23B4-5E4A-B6E4-B213455D18BF}"/>
              </a:ext>
            </a:extLst>
          </p:cNvPr>
          <p:cNvSpPr txBox="1"/>
          <p:nvPr/>
        </p:nvSpPr>
        <p:spPr>
          <a:xfrm>
            <a:off x="4550999" y="4721592"/>
            <a:ext cx="421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2015-2020</a:t>
            </a:r>
            <a:r>
              <a:rPr kumimoji="1"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年</a:t>
            </a:r>
            <a:r>
              <a:rPr kumimoji="1" lang="en-US" altLang="zh-TW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Q3</a:t>
            </a:r>
            <a:r>
              <a:rPr kumimoji="1"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之全球</a:t>
            </a:r>
            <a:r>
              <a:rPr kumimoji="1" lang="en-US" altLang="zh-TW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RegTech</a:t>
            </a:r>
            <a:r>
              <a:rPr kumimoji="1"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投資趨勢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C834A5-4D80-264C-8995-E2A87F90B06F}"/>
              </a:ext>
            </a:extLst>
          </p:cNvPr>
          <p:cNvSpPr txBox="1"/>
          <p:nvPr/>
        </p:nvSpPr>
        <p:spPr>
          <a:xfrm>
            <a:off x="589773" y="2117045"/>
            <a:ext cx="311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身份識別與洗錢防制</a:t>
            </a:r>
            <a:endParaRPr kumimoji="1" lang="en-US" altLang="zh-TW" sz="2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為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RegTech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應用大宗</a:t>
            </a:r>
          </a:p>
        </p:txBody>
      </p:sp>
      <p:sp>
        <p:nvSpPr>
          <p:cNvPr id="13" name="Block Arc 14">
            <a:extLst>
              <a:ext uri="{FF2B5EF4-FFF2-40B4-BE49-F238E27FC236}">
                <a16:creationId xmlns:a16="http://schemas.microsoft.com/office/drawing/2014/main" id="{31F40D2F-1345-854E-8DE6-790AC80701DB}"/>
              </a:ext>
            </a:extLst>
          </p:cNvPr>
          <p:cNvSpPr/>
          <p:nvPr/>
        </p:nvSpPr>
        <p:spPr>
          <a:xfrm rot="16200000">
            <a:off x="167876" y="218413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7F4C2E-D5E6-ED4F-A693-C8EB3013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78" y="1445348"/>
            <a:ext cx="5142682" cy="31703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7431D4-C22D-2D43-B7D1-C5E389F57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7" y="2948042"/>
            <a:ext cx="3118132" cy="20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125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>
            <a:extLst>
              <a:ext uri="{FF2B5EF4-FFF2-40B4-BE49-F238E27FC236}">
                <a16:creationId xmlns:a16="http://schemas.microsoft.com/office/drawing/2014/main" id="{1D4973F1-72DE-134E-9778-DCC02BD24E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6" r="28146"/>
          <a:stretch>
            <a:fillRect/>
          </a:stretch>
        </p:blipFill>
        <p:spPr>
          <a:xfrm>
            <a:off x="209550" y="1300536"/>
            <a:ext cx="1647825" cy="1649413"/>
          </a:xfrm>
        </p:spPr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486ED438-2EAB-CB4B-8364-C949D158CF2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0" r="30570"/>
          <a:stretch>
            <a:fillRect/>
          </a:stretch>
        </p:blipFill>
        <p:spPr>
          <a:xfrm>
            <a:off x="2489200" y="1309542"/>
            <a:ext cx="1649413" cy="1647825"/>
          </a:xfrm>
        </p:spPr>
      </p:pic>
      <p:pic>
        <p:nvPicPr>
          <p:cNvPr id="18" name="圖片版面配置區 17" descr="一張含有 白板 的圖片&#10;&#10;自動產生的描述">
            <a:extLst>
              <a:ext uri="{FF2B5EF4-FFF2-40B4-BE49-F238E27FC236}">
                <a16:creationId xmlns:a16="http://schemas.microsoft.com/office/drawing/2014/main" id="{485E476E-0BDB-7F45-85BF-B2171759B92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70438" y="1309542"/>
            <a:ext cx="1649412" cy="1649413"/>
          </a:xfrm>
        </p:spPr>
      </p:pic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C9609389-74D3-3245-9C69-B71AD7D96F5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2390"/>
          <a:stretch>
            <a:fillRect/>
          </a:stretch>
        </p:blipFill>
        <p:spPr>
          <a:xfrm>
            <a:off x="7045360" y="1294147"/>
            <a:ext cx="1649413" cy="1647825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7B15057-116F-1148-9ACE-8CEE9FFC7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2358"/>
            <a:ext cx="9144000" cy="576064"/>
          </a:xfrm>
        </p:spPr>
        <p:txBody>
          <a:bodyPr/>
          <a:lstStyle/>
          <a:p>
            <a:r>
              <a:rPr lang="en-US" altLang="ko-KR" sz="4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SupTech</a:t>
            </a:r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ko-KR" sz="4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RegTech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0B7F3C-90B1-9B46-9D65-3459B7FA99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528" y="609250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法遵科技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7530994-3841-6E47-AAC0-50507548B28F}"/>
              </a:ext>
            </a:extLst>
          </p:cNvPr>
          <p:cNvSpPr txBox="1">
            <a:spLocks/>
          </p:cNvSpPr>
          <p:nvPr/>
        </p:nvSpPr>
        <p:spPr>
          <a:xfrm>
            <a:off x="316449" y="3045991"/>
            <a:ext cx="1434025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提升金融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身分識別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85312F43-88B6-E94C-A96D-3BF6C5CC2E93}"/>
              </a:ext>
            </a:extLst>
          </p:cNvPr>
          <p:cNvSpPr txBox="1">
            <a:spLocks/>
          </p:cNvSpPr>
          <p:nvPr/>
        </p:nvSpPr>
        <p:spPr>
          <a:xfrm>
            <a:off x="2153986" y="3046096"/>
            <a:ext cx="2273998" cy="6408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行動身分識別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跨平台數位身分互通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83802E7-73C4-6C47-9225-10F2066A94C3}"/>
              </a:ext>
            </a:extLst>
          </p:cNvPr>
          <p:cNvSpPr txBox="1">
            <a:spLocks/>
          </p:cNvSpPr>
          <p:nvPr/>
        </p:nvSpPr>
        <p:spPr>
          <a:xfrm>
            <a:off x="4846785" y="3045991"/>
            <a:ext cx="1573065" cy="640946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即時監測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預防詐欺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0F19917-C966-5F45-84D8-D68B86805BCF}"/>
              </a:ext>
            </a:extLst>
          </p:cNvPr>
          <p:cNvSpPr txBox="1">
            <a:spLocks/>
          </p:cNvSpPr>
          <p:nvPr/>
        </p:nvSpPr>
        <p:spPr>
          <a:xfrm>
            <a:off x="7125112" y="3041870"/>
            <a:ext cx="1489907" cy="62714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隱性監管者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19D4CD-8FBF-184D-AB98-FB99EBC14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B53D4B-7E05-364B-8312-97B1E225C75F}"/>
              </a:ext>
            </a:extLst>
          </p:cNvPr>
          <p:cNvSpPr txBox="1"/>
          <p:nvPr/>
        </p:nvSpPr>
        <p:spPr>
          <a:xfrm>
            <a:off x="65217" y="3787703"/>
            <a:ext cx="2273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生活型態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高度智慧</a:t>
            </a:r>
            <a:endParaRPr kumimoji="1" lang="en-US" altLang="zh-TW" sz="1600" b="1" dirty="0">
              <a:solidFill>
                <a:srgbClr val="FF0000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化、高敏捷性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身分識別滿足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AML</a:t>
            </a:r>
          </a:p>
          <a:p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/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CFT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等監管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提供不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同身分識別、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KYC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服務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768B73-040D-514E-9A09-76E413C85B47}"/>
              </a:ext>
            </a:extLst>
          </p:cNvPr>
          <p:cNvSpPr txBox="1"/>
          <p:nvPr/>
        </p:nvSpPr>
        <p:spPr>
          <a:xfrm>
            <a:off x="2162044" y="3781765"/>
            <a:ext cx="261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推展行動身分識別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不同平台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數位身分互通性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落實金融服務重要環節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FIDO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身份認證標準機制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10EC19-80B2-1542-AFC6-E86431534223}"/>
              </a:ext>
            </a:extLst>
          </p:cNvPr>
          <p:cNvSpPr txBox="1"/>
          <p:nvPr/>
        </p:nvSpPr>
        <p:spPr>
          <a:xfrm>
            <a:off x="4763610" y="3781764"/>
            <a:ext cx="2218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杜絕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數位身分偽造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台灣網路認證公司的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Mobile ID</a:t>
            </a: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FIDO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技術應用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F2D8C61-5F6F-7C46-B93E-6962AB3283D8}"/>
              </a:ext>
            </a:extLst>
          </p:cNvPr>
          <p:cNvSpPr txBox="1"/>
          <p:nvPr/>
        </p:nvSpPr>
        <p:spPr>
          <a:xfrm>
            <a:off x="6967055" y="3781763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留意專業監理科技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公司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成為技術或系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統提供者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過度集中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間接中介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177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95936" y="2733577"/>
            <a:ext cx="4572000" cy="288032"/>
          </a:xfrm>
        </p:spPr>
        <p:txBody>
          <a:bodyPr/>
          <a:lstStyle/>
          <a:p>
            <a:pPr lvl="0"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and Strategy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8FF84D-3857-A744-B89D-683B993B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全行目標與策略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E4C6DD-018A-114B-9DAD-182F592A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51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56F0F-1429-5643-8EF0-32657BA17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57014"/>
            <a:ext cx="9144000" cy="3873774"/>
          </a:xfrm>
        </p:spPr>
        <p:txBody>
          <a:bodyPr/>
          <a:lstStyle/>
          <a:p>
            <a:endParaRPr lang="en-US" altLang="zh-TW" dirty="0"/>
          </a:p>
          <a:p>
            <a:pPr algn="just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數位轉型指的是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技術與思維的數位化過程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，在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營運流程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顧客體驗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及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商業模式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等策略中結合數位科技，除了提升工作效率之外也能創造全新的價值，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增加市場的競爭力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，數位轉型通常包含以下</a:t>
            </a:r>
            <a:r>
              <a:rPr lang="en-US" altLang="zh-TW" sz="240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大層面</a:t>
            </a:r>
            <a:r>
              <a:rPr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endParaRPr lang="en-US" altLang="zh-TW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組織與文化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&amp; Culture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人才與能力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 &amp; Capability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科技與工具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&amp; Tooling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數據管理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Management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策略與執行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&amp; Implementation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27DDBF3-C6EF-A344-9506-891BA54D4398}"/>
              </a:ext>
            </a:extLst>
          </p:cNvPr>
          <p:cNvSpPr txBox="1">
            <a:spLocks/>
          </p:cNvSpPr>
          <p:nvPr/>
        </p:nvSpPr>
        <p:spPr bwMode="auto">
          <a:xfrm>
            <a:off x="1475656" y="165732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r>
              <a:rPr lang="zh-TW" altLang="en-US" b="1" kern="0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endParaRPr lang="zh-TW" altLang="en-US" b="1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gital Transformation banner, concept illustration, production vector icon set.">
            <a:extLst>
              <a:ext uri="{FF2B5EF4-FFF2-40B4-BE49-F238E27FC236}">
                <a16:creationId xmlns:a16="http://schemas.microsoft.com/office/drawing/2014/main" id="{02A98176-8E52-4F4B-9177-8D745C74A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3967" r="3967" b="5019"/>
          <a:stretch/>
        </p:blipFill>
        <p:spPr bwMode="auto">
          <a:xfrm>
            <a:off x="6300192" y="2458952"/>
            <a:ext cx="2538282" cy="25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EDFD6A-4C60-8A49-9B08-FF962FFA6A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28" y="625816"/>
            <a:ext cx="9144000" cy="485775"/>
          </a:xfrm>
        </p:spPr>
        <p:txBody>
          <a:bodyPr/>
          <a:lstStyle/>
          <a:p>
            <a:pPr lvl="0" algn="ctr"/>
            <a:r>
              <a:rPr lang="en-US" altLang="ko-K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Transformation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C23CD51-E38C-F243-BB7F-CFC172D8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727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225FBA99-A3E0-7A45-B364-287476ABE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數位共識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algn="ctr"/>
            <a:r>
              <a:rPr lang="en-US" altLang="ko-K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Consensus</a:t>
            </a:r>
          </a:p>
        </p:txBody>
      </p:sp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6CB67855-C643-D748-BD3B-581636FD427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r="4145"/>
          <a:stretch>
            <a:fillRect/>
          </a:stretch>
        </p:blipFill>
        <p:spPr>
          <a:xfrm>
            <a:off x="179512" y="1752637"/>
            <a:ext cx="3902075" cy="2882900"/>
          </a:xfrm>
          <a:prstGeom prst="rect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AA43417-C233-7548-84B5-AD6AC544CF15}"/>
              </a:ext>
            </a:extLst>
          </p:cNvPr>
          <p:cNvSpPr txBox="1">
            <a:spLocks/>
          </p:cNvSpPr>
          <p:nvPr/>
        </p:nvSpPr>
        <p:spPr bwMode="auto">
          <a:xfrm>
            <a:off x="-108520" y="1023438"/>
            <a:ext cx="5544616" cy="5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b="1" kern="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</a:t>
            </a:r>
            <a:r>
              <a:rPr lang="zh-TW" altLang="en-US" sz="2400" b="1" kern="0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為核心</a:t>
            </a:r>
            <a:r>
              <a:rPr lang="ko-KR" altLang="en-US" sz="2400" b="1" dirty="0" err="1"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了解客戶樣態</a:t>
            </a:r>
            <a:r>
              <a:rPr lang="en-US" altLang="ko-KR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lang="en" altLang="ko-KR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persona)</a:t>
            </a:r>
          </a:p>
          <a:p>
            <a:endParaRPr lang="en-US" altLang="zh-TW" sz="2400" kern="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kern="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kern="0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33C0322-73F9-EF4C-B6C3-C1791DDAEE37}"/>
              </a:ext>
            </a:extLst>
          </p:cNvPr>
          <p:cNvSpPr txBox="1">
            <a:spLocks/>
          </p:cNvSpPr>
          <p:nvPr/>
        </p:nvSpPr>
        <p:spPr bwMode="auto">
          <a:xfrm>
            <a:off x="3707904" y="1491629"/>
            <a:ext cx="5544616" cy="3651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R="0" lvl="1" algn="just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95000"/>
                  <a:lumOff val="5000"/>
                </a:schemeClr>
              </a:buClr>
              <a:buSzPct val="65000"/>
              <a:buFont typeface="Wingdings" pitchFamily="2" charset="2"/>
              <a:buChar char="ü"/>
              <a:tabLst/>
              <a:defRPr/>
            </a:pP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教育訓練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教育為一切之本</a:t>
            </a:r>
            <a:endParaRPr kumimoji="1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R="0" lvl="1" algn="just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pitchFamily="2" charset="2"/>
              <a:buChar char="ü"/>
              <a:tabLst/>
              <a:defRPr/>
            </a:pPr>
            <a:r>
              <a:rPr lang="zh-TW" altLang="en-US" sz="2000" b="1" kern="0" dirty="0"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r>
              <a:rPr lang="en-US" altLang="zh-TW" sz="2000" b="1" kern="0" dirty="0"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顧客關係管理系統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CRM</a:t>
            </a:r>
          </a:p>
          <a:p>
            <a:pPr marR="0" lvl="1" algn="just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pitchFamily="2" charset="2"/>
              <a:buChar char="ü"/>
              <a:tabLst/>
              <a:defRPr/>
            </a:pPr>
            <a:r>
              <a:rPr lang="zh-TW" altLang="en-US" sz="2000" b="1" kern="0" dirty="0">
                <a:latin typeface="Kaiti TC" panose="02010600040101010101" pitchFamily="2" charset="-120"/>
                <a:ea typeface="Kaiti TC" panose="02010600040101010101" pitchFamily="2" charset="-120"/>
              </a:rPr>
              <a:t>打造</a:t>
            </a:r>
            <a:r>
              <a:rPr lang="en-US" altLang="zh-TW" sz="2000" b="1" kern="0" dirty="0"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互動式平台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結合遊戲、吸客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  <a:endParaRPr kumimoji="1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55000"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              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聊天機器人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 Chat Bot)</a:t>
            </a:r>
            <a:r>
              <a:rPr kumimoji="1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</a:rPr>
              <a:t>應用</a:t>
            </a:r>
            <a:endParaRPr kumimoji="1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lvl="1" latinLnBrk="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</a:pPr>
            <a:r>
              <a:rPr lang="zh-TW" altLang="en-US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提供客製化的商品與服務</a:t>
            </a:r>
            <a:r>
              <a:rPr lang="en-US" altLang="zh-TW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智能推薦</a:t>
            </a:r>
            <a:r>
              <a:rPr lang="en-US" altLang="zh-TW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</a:p>
          <a:p>
            <a:pPr lvl="1" latinLnBrk="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</a:pPr>
            <a:r>
              <a:rPr lang="zh-TW" altLang="en-US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追蹤顧客網頁</a:t>
            </a:r>
            <a:r>
              <a:rPr lang="en-US" altLang="zh-TW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(APP)</a:t>
            </a:r>
            <a:r>
              <a:rPr lang="zh-TW" altLang="en-US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點擊</a:t>
            </a:r>
            <a:r>
              <a:rPr lang="en-US" altLang="zh-TW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-</a:t>
            </a:r>
            <a:r>
              <a:rPr lang="en-US" altLang="zh-TW" sz="20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Tracking Code</a:t>
            </a:r>
          </a:p>
          <a:p>
            <a:pPr lvl="1" latinLnBrk="0">
              <a:buClr>
                <a:schemeClr val="tx1"/>
              </a:buClr>
              <a:buFont typeface="Wingdings" pitchFamily="2" charset="2"/>
              <a:buChar char="ü"/>
            </a:pPr>
            <a:r>
              <a:rPr lang="zh-TW" altLang="en-US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打造</a:t>
            </a:r>
            <a:r>
              <a:rPr lang="zh-TW" altLang="en-US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敏捷式開發</a:t>
            </a:r>
            <a:r>
              <a:rPr lang="en-US" altLang="zh-TW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-</a:t>
            </a:r>
            <a:r>
              <a:rPr lang="zh-TW" altLang="en-US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流程優化</a:t>
            </a:r>
            <a:r>
              <a:rPr lang="en-US" altLang="zh-TW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+</a:t>
            </a:r>
            <a:r>
              <a:rPr lang="en-US" altLang="zh-TW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RPA</a:t>
            </a:r>
            <a:r>
              <a:rPr lang="zh-TW" altLang="en-US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應用</a:t>
            </a:r>
            <a:endParaRPr lang="en-US" altLang="zh-TW" sz="2000" kern="0" dirty="0">
              <a:solidFill>
                <a:srgbClr val="00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lvl="1" latinLnBrk="0">
              <a:buClr>
                <a:schemeClr val="tx1"/>
              </a:buClr>
              <a:buFont typeface="Wingdings" pitchFamily="2" charset="2"/>
              <a:buChar char="ü"/>
            </a:pPr>
            <a:r>
              <a:rPr lang="zh-TW" altLang="en-US" sz="2000" b="1" kern="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流程再造</a:t>
            </a:r>
            <a:r>
              <a:rPr lang="en-US" altLang="zh-TW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-</a:t>
            </a:r>
            <a:r>
              <a:rPr lang="zh-TW" altLang="en-US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內部組織</a:t>
            </a:r>
            <a:r>
              <a:rPr lang="zh-TW" altLang="en-US" sz="2000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互相傳遞的簡化</a:t>
            </a:r>
            <a:endParaRPr lang="en-US" altLang="zh-TW" sz="2000" kern="0" dirty="0">
              <a:solidFill>
                <a:srgbClr val="00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marL="457200" lvl="1" indent="0" latinLnBrk="0">
              <a:buClr>
                <a:srgbClr val="FF0000"/>
              </a:buClr>
              <a:buNone/>
            </a:pPr>
            <a:r>
              <a:rPr lang="en-US" altLang="zh-TW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                      </a:t>
            </a:r>
            <a:r>
              <a:rPr lang="en-US" altLang="zh-TW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區塊鏈應用</a:t>
            </a:r>
            <a:r>
              <a:rPr lang="en-US" altLang="zh-TW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</a:p>
          <a:p>
            <a:pPr lvl="1" latinLnBrk="0">
              <a:buClr>
                <a:schemeClr val="tx1"/>
              </a:buClr>
              <a:buFont typeface="Wingdings" pitchFamily="2" charset="2"/>
              <a:buChar char="ü"/>
            </a:pPr>
            <a:r>
              <a:rPr lang="zh-TW" altLang="en-US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運用</a:t>
            </a:r>
            <a:r>
              <a:rPr lang="en-US" altLang="zh-TW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5G</a:t>
            </a:r>
            <a:r>
              <a:rPr lang="zh-TW" altLang="en-US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、行動裝置</a:t>
            </a:r>
            <a:r>
              <a:rPr lang="en-US" altLang="zh-TW" sz="2000" b="1" kern="0" dirty="0">
                <a:solidFill>
                  <a:srgbClr val="00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-</a:t>
            </a:r>
            <a:r>
              <a:rPr lang="zh-TW" altLang="en-US" sz="2000" b="1" kern="0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節省客戶等待時間</a:t>
            </a:r>
          </a:p>
          <a:p>
            <a:pPr marL="457200" marR="0" lvl="1" indent="0" algn="just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None/>
              <a:tabLst/>
              <a:defRPr/>
            </a:pPr>
            <a:endParaRPr kumimoji="1" lang="en-US" altLang="zh-TW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622A09-CA88-DC49-A376-A13ABFBAB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985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840702-DF0B-B940-BB5A-E4D491794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algn="ctr"/>
            <a:r>
              <a:rPr lang="en-US" altLang="ko-K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Process</a:t>
            </a: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0F4B5987-C29A-264A-B9A1-530E0224C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860499"/>
              </p:ext>
            </p:extLst>
          </p:nvPr>
        </p:nvGraphicFramePr>
        <p:xfrm>
          <a:off x="179512" y="1203598"/>
          <a:ext cx="4146140" cy="360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字版面配置區 11">
            <a:extLst>
              <a:ext uri="{FF2B5EF4-FFF2-40B4-BE49-F238E27FC236}">
                <a16:creationId xmlns:a16="http://schemas.microsoft.com/office/drawing/2014/main" id="{0D99BCD5-DB5C-5B41-BE85-05B43BDBCFED}"/>
              </a:ext>
            </a:extLst>
          </p:cNvPr>
          <p:cNvSpPr txBox="1">
            <a:spLocks/>
          </p:cNvSpPr>
          <p:nvPr/>
        </p:nvSpPr>
        <p:spPr>
          <a:xfrm>
            <a:off x="2123728" y="58035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數位營運流程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DA60DAA-F21A-1245-B906-68C491D196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D9CF49-B3E5-9247-AE75-56C816F4579E}"/>
              </a:ext>
            </a:extLst>
          </p:cNvPr>
          <p:cNvSpPr/>
          <p:nvPr/>
        </p:nvSpPr>
        <p:spPr>
          <a:xfrm>
            <a:off x="3997500" y="970539"/>
            <a:ext cx="5148064" cy="2655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600" b="1" dirty="0">
                <a:latin typeface="Kaiti TC" panose="02010600040101010101" pitchFamily="2" charset="-120"/>
                <a:ea typeface="Kaiti TC" panose="02010600040101010101" pitchFamily="2" charset="-120"/>
              </a:rPr>
              <a:t>營運流程</a:t>
            </a:r>
            <a:r>
              <a:rPr kumimoji="1" lang="zh-TW" altLang="en-US" sz="2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：</a:t>
            </a:r>
            <a:endParaRPr kumimoji="1" lang="en-US" altLang="zh-TW" sz="2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數位市場中的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價值主張</a:t>
            </a:r>
            <a:endParaRPr kumimoji="1" lang="en-US" altLang="zh-TW" sz="2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經營的</a:t>
            </a:r>
            <a:r>
              <a:rPr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網路客群</a:t>
            </a:r>
            <a:endParaRPr lang="en-US" altLang="zh-TW" sz="2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如何在客群中站出來</a:t>
            </a:r>
            <a:r>
              <a:rPr kumimoji="1" lang="en-US" altLang="zh-TW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具有影響力</a:t>
            </a:r>
            <a:r>
              <a:rPr kumimoji="1" lang="en-US" altLang="zh-TW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數位環境下與客戶的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互動保持通暢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480094-9782-0E46-813E-9EC6FE8F3223}"/>
              </a:ext>
            </a:extLst>
          </p:cNvPr>
          <p:cNvSpPr txBox="1"/>
          <p:nvPr/>
        </p:nvSpPr>
        <p:spPr>
          <a:xfrm>
            <a:off x="4325652" y="4029670"/>
            <a:ext cx="2051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推</a:t>
            </a:r>
            <a:r>
              <a:rPr kumimoji="1" lang="en-US" altLang="zh-TW" sz="2000" dirty="0">
                <a:solidFill>
                  <a:srgbClr val="000000"/>
                </a:solidFill>
                <a:latin typeface="標楷體"/>
                <a:ea typeface="標楷體"/>
              </a:rPr>
              <a:t>:</a:t>
            </a:r>
            <a:r>
              <a:rPr kumimoji="1" lang="zh-TW" altLang="en-US" sz="2000" b="1" dirty="0">
                <a:solidFill>
                  <a:srgbClr val="FF0000"/>
                </a:solidFill>
                <a:latin typeface="標楷體"/>
                <a:ea typeface="標楷體"/>
              </a:rPr>
              <a:t>展示型</a:t>
            </a: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廣告</a:t>
            </a:r>
            <a:endParaRPr kumimoji="1" lang="en-US" altLang="zh-TW" sz="2000" dirty="0">
              <a:solidFill>
                <a:srgbClr val="000000"/>
              </a:solidFill>
              <a:latin typeface="標楷體"/>
              <a:ea typeface="標楷體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拉</a:t>
            </a:r>
            <a:r>
              <a:rPr kumimoji="1" lang="en-US" altLang="zh-TW" sz="2000" dirty="0">
                <a:solidFill>
                  <a:srgbClr val="000000"/>
                </a:solidFill>
                <a:latin typeface="標楷體"/>
                <a:ea typeface="標楷體"/>
              </a:rPr>
              <a:t>:</a:t>
            </a:r>
            <a:r>
              <a:rPr kumimoji="1" lang="zh-TW" altLang="en-US" sz="2000" b="1" dirty="0">
                <a:solidFill>
                  <a:srgbClr val="FF0000"/>
                </a:solidFill>
                <a:latin typeface="標楷體"/>
                <a:ea typeface="標楷體"/>
              </a:rPr>
              <a:t>關鍵字</a:t>
            </a: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廣告</a:t>
            </a:r>
            <a:endParaRPr kumimoji="1" lang="en-US" altLang="zh-TW" sz="2000" dirty="0">
              <a:solidFill>
                <a:srgbClr val="000000"/>
              </a:solidFill>
              <a:latin typeface="標楷體"/>
              <a:ea typeface="標楷體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傳</a:t>
            </a:r>
            <a:r>
              <a:rPr kumimoji="1" lang="en-US" altLang="zh-TW" sz="2000" dirty="0">
                <a:solidFill>
                  <a:srgbClr val="000000"/>
                </a:solidFill>
                <a:latin typeface="標楷體"/>
                <a:ea typeface="標楷體"/>
              </a:rPr>
              <a:t>:</a:t>
            </a: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社群</a:t>
            </a:r>
            <a:r>
              <a:rPr kumimoji="1" lang="zh-TW" altLang="en-US" sz="2000" b="1" dirty="0">
                <a:solidFill>
                  <a:srgbClr val="FF0000"/>
                </a:solidFill>
                <a:latin typeface="標楷體"/>
                <a:ea typeface="標楷體"/>
              </a:rPr>
              <a:t>分享力</a:t>
            </a:r>
            <a:endParaRPr kumimoji="1" lang="en-US" altLang="zh-TW" sz="2000" b="1" dirty="0">
              <a:solidFill>
                <a:srgbClr val="FF0000"/>
              </a:solidFill>
              <a:latin typeface="標楷體"/>
              <a:ea typeface="標楷體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7F1290-8FF4-0747-9B6C-D6BF36996F6B}"/>
              </a:ext>
            </a:extLst>
          </p:cNvPr>
          <p:cNvSpPr/>
          <p:nvPr/>
        </p:nvSpPr>
        <p:spPr>
          <a:xfrm>
            <a:off x="6660232" y="4029671"/>
            <a:ext cx="1811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動</a:t>
            </a:r>
            <a:r>
              <a:rPr kumimoji="1" lang="en-US" altLang="zh-TW" sz="2000" dirty="0">
                <a:solidFill>
                  <a:srgbClr val="000000"/>
                </a:solidFill>
                <a:latin typeface="標楷體"/>
                <a:ea typeface="標楷體"/>
              </a:rPr>
              <a:t>:</a:t>
            </a:r>
            <a:r>
              <a:rPr kumimoji="1" lang="zh-TW" altLang="en-US" sz="2000" b="1" dirty="0">
                <a:solidFill>
                  <a:srgbClr val="FF0000"/>
                </a:solidFill>
                <a:latin typeface="標楷體"/>
                <a:ea typeface="標楷體"/>
              </a:rPr>
              <a:t>行動</a:t>
            </a: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行銷</a:t>
            </a:r>
            <a:endParaRPr kumimoji="1" lang="en-US" altLang="zh-TW" sz="2000" dirty="0">
              <a:solidFill>
                <a:srgbClr val="000000"/>
              </a:solidFill>
              <a:latin typeface="標楷體"/>
              <a:ea typeface="標楷體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釋</a:t>
            </a:r>
            <a:r>
              <a:rPr kumimoji="1" lang="en-US" altLang="zh-TW" sz="2000" dirty="0">
                <a:solidFill>
                  <a:srgbClr val="000000"/>
                </a:solidFill>
                <a:latin typeface="標楷體"/>
                <a:ea typeface="標楷體"/>
              </a:rPr>
              <a:t>:</a:t>
            </a:r>
            <a:r>
              <a:rPr kumimoji="1" lang="zh-TW" altLang="en-US" sz="2000" b="1" dirty="0">
                <a:solidFill>
                  <a:srgbClr val="FF0000"/>
                </a:solidFill>
                <a:latin typeface="標楷體"/>
                <a:ea typeface="標楷體"/>
              </a:rPr>
              <a:t>內容</a:t>
            </a:r>
            <a:r>
              <a:rPr kumimoji="1" lang="zh-TW" altLang="en-US" sz="2000" dirty="0">
                <a:solidFill>
                  <a:srgbClr val="000000"/>
                </a:solidFill>
                <a:latin typeface="標楷體"/>
                <a:ea typeface="標楷體"/>
              </a:rPr>
              <a:t>行銷</a:t>
            </a:r>
            <a:endParaRPr kumimoji="1" lang="en-US" altLang="zh-TW" sz="2000" dirty="0">
              <a:solidFill>
                <a:srgbClr val="000000"/>
              </a:solidFill>
              <a:latin typeface="標楷體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87255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226619" y="1201858"/>
            <a:ext cx="5634611" cy="646331"/>
            <a:chOff x="2984973" y="1103057"/>
            <a:chExt cx="5634611" cy="646331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696343" y="-1224612"/>
              <a:ext cx="526273" cy="53202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C000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579104" y="1103057"/>
              <a:ext cx="4928816" cy="64633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8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2021</a:t>
              </a:r>
              <a:r>
                <a:rPr lang="zh-TW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  <a:r>
                <a:rPr lang="ko-KR" altLang="en-US" sz="3600" b="1" dirty="0" err="1">
                  <a:solidFill>
                    <a:srgbClr val="00206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itchFamily="34" charset="0"/>
                </a:rPr>
                <a:t>全球金融科技趨勢</a:t>
              </a:r>
              <a:endParaRPr lang="en-US" altLang="ko-KR" sz="36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21709" y="2506048"/>
            <a:ext cx="5634611" cy="576000"/>
            <a:chOff x="2984973" y="2023433"/>
            <a:chExt cx="563461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696343" y="-348671"/>
              <a:ext cx="526273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8081"/>
            </a:solidFill>
            <a:ln>
              <a:solidFill>
                <a:srgbClr val="FC80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FC8081"/>
                </a:solidFill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C808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dirty="0">
                  <a:solidFill>
                    <a:srgbClr val="FC80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kumimoji="0" lang="ko-KR" altLang="en-US" sz="2400" b="1" dirty="0">
                <a:solidFill>
                  <a:srgbClr val="FC808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10137" y="2489116"/>
            <a:ext cx="5697783" cy="1777433"/>
            <a:chOff x="2984973" y="1713842"/>
            <a:chExt cx="5697783" cy="1777433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698174" y="557838"/>
              <a:ext cx="472668" cy="53202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0B0F0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0B0F0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930228" y="1713842"/>
              <a:ext cx="4752528" cy="64633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3600" b="1" dirty="0" err="1">
                  <a:solidFill>
                    <a:srgbClr val="00206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Arial" pitchFamily="34" charset="0"/>
                </a:rPr>
                <a:t>全行目標與策略</a:t>
              </a:r>
              <a:endParaRPr lang="en-US" altLang="ko-KR" sz="36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endParaRPr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E6911509-CAB7-594C-879B-3754971F929E}"/>
              </a:ext>
            </a:extLst>
          </p:cNvPr>
          <p:cNvSpPr txBox="1"/>
          <p:nvPr/>
        </p:nvSpPr>
        <p:spPr bwMode="auto">
          <a:xfrm>
            <a:off x="3437555" y="3690549"/>
            <a:ext cx="4752528" cy="646331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36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未來展望及期許</a:t>
            </a:r>
            <a:endParaRPr lang="en-US" altLang="ko-KR" sz="36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64E9BBF-F105-1F46-ABB9-DF800E79D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DB9E8F62-27AA-6340-89C4-92EBC930C3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114751"/>
              </p:ext>
            </p:extLst>
          </p:nvPr>
        </p:nvGraphicFramePr>
        <p:xfrm>
          <a:off x="-450484" y="1125874"/>
          <a:ext cx="5022484" cy="37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標題 1">
            <a:extLst>
              <a:ext uri="{FF2B5EF4-FFF2-40B4-BE49-F238E27FC236}">
                <a16:creationId xmlns:a16="http://schemas.microsoft.com/office/drawing/2014/main" id="{D3F61721-C424-8C46-94E6-6A0EFB70920F}"/>
              </a:ext>
            </a:extLst>
          </p:cNvPr>
          <p:cNvSpPr>
            <a:spLocks/>
          </p:cNvSpPr>
          <p:nvPr/>
        </p:nvSpPr>
        <p:spPr bwMode="auto">
          <a:xfrm>
            <a:off x="1379339" y="121431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數位顧客體驗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8969B91-7C0A-EF4D-B2C8-6D1252D5E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29251B-4AFC-A541-BD3C-AF9F604B558D}"/>
              </a:ext>
            </a:extLst>
          </p:cNvPr>
          <p:cNvSpPr txBox="1"/>
          <p:nvPr/>
        </p:nvSpPr>
        <p:spPr>
          <a:xfrm>
            <a:off x="4375382" y="1005484"/>
            <a:ext cx="4896544" cy="32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600" b="1" dirty="0">
                <a:latin typeface="Kaiti TC" panose="02010600040101010101" pitchFamily="2" charset="-120"/>
                <a:ea typeface="Kaiti TC" panose="02010600040101010101" pitchFamily="2" charset="-120"/>
              </a:rPr>
              <a:t>顧客體驗為</a:t>
            </a:r>
            <a:r>
              <a:rPr kumimoji="1" lang="zh-TW" altLang="en-US" sz="2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顯學</a:t>
            </a:r>
            <a:r>
              <a:rPr kumimoji="1" lang="zh-TW" altLang="en-US" sz="26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endParaRPr kumimoji="1" lang="en-US" altLang="zh-TW" sz="2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強化傳統競爭優勢</a:t>
            </a:r>
            <a:endParaRPr kumimoji="1" lang="en-US" altLang="zh-TW" sz="2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致力於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簡化跨通路的互動模式</a:t>
            </a:r>
            <a:endParaRPr kumimoji="1" lang="en-US" altLang="zh-TW" sz="2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強調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跨通路溝通的便利性</a:t>
            </a:r>
            <a:endParaRPr kumimoji="1" lang="en-US" altLang="zh-TW" sz="2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即時回應</a:t>
            </a:r>
            <a:r>
              <a:rPr kumimoji="1" lang="zh-TW" altLang="en-US" sz="2400" dirty="0">
                <a:latin typeface="Kaiti TC" panose="02010600040101010101" pitchFamily="2" charset="-120"/>
                <a:ea typeface="Kaiti TC" panose="02010600040101010101" pitchFamily="2" charset="-120"/>
              </a:rPr>
              <a:t>，滿足客戶需求</a:t>
            </a:r>
            <a:endParaRPr kumimoji="1" lang="en-US" altLang="zh-TW" sz="2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主動持續與客戶進行互動</a:t>
            </a:r>
            <a:endParaRPr kumimoji="1" lang="en-US" altLang="zh-TW" sz="2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1C9962E-F1BD-CC48-85C8-811353D6E46A}"/>
              </a:ext>
            </a:extLst>
          </p:cNvPr>
          <p:cNvSpPr txBox="1"/>
          <p:nvPr/>
        </p:nvSpPr>
        <p:spPr>
          <a:xfrm>
            <a:off x="3675238" y="4620280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更有價值與個性化的體驗</a:t>
            </a:r>
          </a:p>
        </p:txBody>
      </p:sp>
      <p:pic>
        <p:nvPicPr>
          <p:cNvPr id="2050" name="Picture 2" descr="Focus on… Servers | IT PRO">
            <a:extLst>
              <a:ext uri="{FF2B5EF4-FFF2-40B4-BE49-F238E27FC236}">
                <a16:creationId xmlns:a16="http://schemas.microsoft.com/office/drawing/2014/main" id="{128FE9A2-9E03-C84E-BBA5-D004793B3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4"/>
          <a:stretch/>
        </p:blipFill>
        <p:spPr bwMode="auto">
          <a:xfrm>
            <a:off x="7890174" y="4171974"/>
            <a:ext cx="1253826" cy="9866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61EB8D9-F393-C046-A71E-BB75BBF30997}"/>
              </a:ext>
            </a:extLst>
          </p:cNvPr>
          <p:cNvSpPr txBox="1">
            <a:spLocks/>
          </p:cNvSpPr>
          <p:nvPr/>
        </p:nvSpPr>
        <p:spPr>
          <a:xfrm>
            <a:off x="2575182" y="649231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 (CX)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5383C-0EF7-F14B-8644-1D90DE9539EE}"/>
              </a:ext>
            </a:extLst>
          </p:cNvPr>
          <p:cNvSpPr txBox="1"/>
          <p:nvPr/>
        </p:nvSpPr>
        <p:spPr>
          <a:xfrm>
            <a:off x="3851920" y="4147754"/>
            <a:ext cx="31683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600" b="1" dirty="0">
                <a:latin typeface="Kaiti TC" panose="02010600040101010101" pitchFamily="2" charset="-120"/>
                <a:ea typeface="Kaiti TC" panose="02010600040101010101" pitchFamily="2" charset="-120"/>
              </a:rPr>
              <a:t>提供客戶</a:t>
            </a:r>
          </a:p>
        </p:txBody>
      </p:sp>
    </p:spTree>
    <p:extLst>
      <p:ext uri="{BB962C8B-B14F-4D97-AF65-F5344CB8AC3E}">
        <p14:creationId xmlns:p14="http://schemas.microsoft.com/office/powerpoint/2010/main" val="1883064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2020-07-30_09231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37076" y="2324890"/>
            <a:ext cx="697706" cy="72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Rectangle 11"/>
          <p:cNvSpPr>
            <a:spLocks noChangeArrowheads="1"/>
          </p:cNvSpPr>
          <p:nvPr/>
        </p:nvSpPr>
        <p:spPr bwMode="auto">
          <a:xfrm>
            <a:off x="3671045" y="1959529"/>
            <a:ext cx="2213372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AI</a:t>
            </a: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智慧</a:t>
            </a:r>
          </a:p>
        </p:txBody>
      </p:sp>
      <p:sp>
        <p:nvSpPr>
          <p:cNvPr id="6149" name="Line 15"/>
          <p:cNvSpPr>
            <a:spLocks noChangeShapeType="1"/>
          </p:cNvSpPr>
          <p:nvPr/>
        </p:nvSpPr>
        <p:spPr bwMode="auto">
          <a:xfrm flipH="1" flipV="1">
            <a:off x="2627710" y="4569619"/>
            <a:ext cx="3186113" cy="0"/>
          </a:xfrm>
          <a:prstGeom prst="line">
            <a:avLst/>
          </a:prstGeom>
          <a:noFill/>
          <a:ln w="28575">
            <a:solidFill>
              <a:srgbClr val="3366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TW" altLang="en-US" sz="1350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458402" y="3620705"/>
            <a:ext cx="947738" cy="346472"/>
            <a:chOff x="5116" y="1475"/>
            <a:chExt cx="822" cy="248"/>
          </a:xfrm>
        </p:grpSpPr>
        <p:sp>
          <p:nvSpPr>
            <p:cNvPr id="624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43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900" dirty="0">
                  <a:latin typeface="標楷體" pitchFamily="65" charset="-120"/>
                  <a:ea typeface="標楷體" pitchFamily="65" charset="-120"/>
                </a:rPr>
                <a:t>理財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900" dirty="0">
                  <a:latin typeface="標楷體" pitchFamily="65" charset="-120"/>
                  <a:ea typeface="標楷體" pitchFamily="65" charset="-120"/>
                </a:rPr>
                <a:t>外幣存款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524651" y="4326188"/>
            <a:ext cx="903685" cy="244079"/>
            <a:chOff x="5116" y="1475"/>
            <a:chExt cx="822" cy="218"/>
          </a:xfrm>
        </p:grpSpPr>
        <p:sp>
          <p:nvSpPr>
            <p:cNvPr id="624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41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房壽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3498271" y="4024565"/>
            <a:ext cx="903685" cy="244078"/>
            <a:chOff x="5116" y="1475"/>
            <a:chExt cx="822" cy="218"/>
          </a:xfrm>
        </p:grpSpPr>
        <p:sp>
          <p:nvSpPr>
            <p:cNvPr id="623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9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房貸</a:t>
              </a:r>
            </a:p>
          </p:txBody>
        </p:sp>
      </p:grpSp>
      <p:sp>
        <p:nvSpPr>
          <p:cNvPr id="1408029" name="Rectangle 29"/>
          <p:cNvSpPr>
            <a:spLocks noChangeArrowheads="1"/>
          </p:cNvSpPr>
          <p:nvPr/>
        </p:nvSpPr>
        <p:spPr bwMode="auto">
          <a:xfrm>
            <a:off x="3121939" y="3012898"/>
            <a:ext cx="453970" cy="369332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結婚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632877" y="3619344"/>
            <a:ext cx="903684" cy="244078"/>
            <a:chOff x="5116" y="1475"/>
            <a:chExt cx="822" cy="218"/>
          </a:xfrm>
        </p:grpSpPr>
        <p:sp>
          <p:nvSpPr>
            <p:cNvPr id="623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7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信用卡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584731" y="3960307"/>
            <a:ext cx="996554" cy="242888"/>
            <a:chOff x="5116" y="1475"/>
            <a:chExt cx="822" cy="218"/>
          </a:xfrm>
        </p:grpSpPr>
        <p:sp>
          <p:nvSpPr>
            <p:cNvPr id="623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5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定期定額</a:t>
              </a:r>
            </a:p>
          </p:txBody>
        </p:sp>
      </p:grpSp>
      <p:sp>
        <p:nvSpPr>
          <p:cNvPr id="1408036" name="Rectangle 36"/>
          <p:cNvSpPr>
            <a:spLocks noChangeArrowheads="1"/>
          </p:cNvSpPr>
          <p:nvPr/>
        </p:nvSpPr>
        <p:spPr bwMode="auto">
          <a:xfrm>
            <a:off x="1552561" y="3066811"/>
            <a:ext cx="453970" cy="369332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畢業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619195" y="4263747"/>
            <a:ext cx="947738" cy="242888"/>
            <a:chOff x="5116" y="1475"/>
            <a:chExt cx="822" cy="218"/>
          </a:xfrm>
        </p:grpSpPr>
        <p:sp>
          <p:nvSpPr>
            <p:cNvPr id="623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3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零存整付</a:t>
              </a:r>
            </a:p>
          </p:txBody>
        </p:sp>
      </p:grpSp>
      <p:sp>
        <p:nvSpPr>
          <p:cNvPr id="1408040" name="Rectangle 40"/>
          <p:cNvSpPr>
            <a:spLocks noChangeArrowheads="1"/>
          </p:cNvSpPr>
          <p:nvPr/>
        </p:nvSpPr>
        <p:spPr bwMode="auto">
          <a:xfrm>
            <a:off x="6835844" y="3048624"/>
            <a:ext cx="453970" cy="369332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創業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595467" y="3642890"/>
            <a:ext cx="996554" cy="242888"/>
            <a:chOff x="5116" y="1475"/>
            <a:chExt cx="822" cy="218"/>
          </a:xfrm>
        </p:grpSpPr>
        <p:sp>
          <p:nvSpPr>
            <p:cNvPr id="623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1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創業貸款</a:t>
              </a:r>
            </a:p>
          </p:txBody>
        </p:sp>
      </p:grp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6622104" y="3972580"/>
            <a:ext cx="996553" cy="242888"/>
            <a:chOff x="5116" y="1475"/>
            <a:chExt cx="822" cy="218"/>
          </a:xfrm>
        </p:grpSpPr>
        <p:sp>
          <p:nvSpPr>
            <p:cNvPr id="622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9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企金貸款</a:t>
              </a:r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6613923" y="4323390"/>
            <a:ext cx="996553" cy="244078"/>
            <a:chOff x="5116" y="1475"/>
            <a:chExt cx="822" cy="218"/>
          </a:xfrm>
        </p:grpSpPr>
        <p:sp>
          <p:nvSpPr>
            <p:cNvPr id="622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7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薪轉往來</a:t>
              </a:r>
            </a:p>
          </p:txBody>
        </p:sp>
      </p:grpSp>
      <p:sp>
        <p:nvSpPr>
          <p:cNvPr id="1408050" name="Rectangle 50"/>
          <p:cNvSpPr>
            <a:spLocks noChangeArrowheads="1"/>
          </p:cNvSpPr>
          <p:nvPr/>
        </p:nvSpPr>
        <p:spPr bwMode="auto">
          <a:xfrm>
            <a:off x="2239989" y="3003947"/>
            <a:ext cx="453970" cy="415498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食衣</a:t>
            </a:r>
          </a:p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住行</a:t>
            </a:r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2526968" y="3990625"/>
            <a:ext cx="903684" cy="242888"/>
            <a:chOff x="5116" y="1475"/>
            <a:chExt cx="822" cy="218"/>
          </a:xfrm>
        </p:grpSpPr>
        <p:sp>
          <p:nvSpPr>
            <p:cNvPr id="622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5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匯兌</a:t>
              </a:r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2511782" y="4269875"/>
            <a:ext cx="903684" cy="242888"/>
            <a:chOff x="5116" y="1475"/>
            <a:chExt cx="822" cy="218"/>
          </a:xfrm>
        </p:grpSpPr>
        <p:sp>
          <p:nvSpPr>
            <p:cNvPr id="622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3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旅平險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2503338" y="3621627"/>
            <a:ext cx="903684" cy="299886"/>
            <a:chOff x="5116" y="1475"/>
            <a:chExt cx="822" cy="269"/>
          </a:xfrm>
        </p:grpSpPr>
        <p:sp>
          <p:nvSpPr>
            <p:cNvPr id="622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21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750" dirty="0">
                  <a:latin typeface="Arial" pitchFamily="34" charset="0"/>
                </a:rPr>
                <a:t>食</a:t>
              </a:r>
              <a:r>
                <a:rPr lang="en-US" altLang="zh-TW" sz="750" dirty="0">
                  <a:latin typeface="Arial" pitchFamily="34" charset="0"/>
                </a:rPr>
                <a:t>+</a:t>
              </a:r>
              <a:r>
                <a:rPr lang="zh-TW" altLang="en-US" sz="750" dirty="0">
                  <a:latin typeface="Arial" pitchFamily="34" charset="0"/>
                </a:rPr>
                <a:t>衣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750" dirty="0">
                  <a:latin typeface="Arial" pitchFamily="34" charset="0"/>
                </a:rPr>
                <a:t>信用卡</a:t>
              </a:r>
              <a:endParaRPr lang="zh-TW" altLang="en-US" sz="750" dirty="0"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4" name="Group 61"/>
          <p:cNvGrpSpPr>
            <a:grpSpLocks/>
          </p:cNvGrpSpPr>
          <p:nvPr/>
        </p:nvGrpSpPr>
        <p:grpSpPr bwMode="auto">
          <a:xfrm>
            <a:off x="5250348" y="3646336"/>
            <a:ext cx="902494" cy="244079"/>
            <a:chOff x="5116" y="1475"/>
            <a:chExt cx="822" cy="218"/>
          </a:xfrm>
        </p:grpSpPr>
        <p:sp>
          <p:nvSpPr>
            <p:cNvPr id="621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9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換屋</a:t>
              </a:r>
            </a:p>
          </p:txBody>
        </p:sp>
      </p:grpSp>
      <p:sp>
        <p:nvSpPr>
          <p:cNvPr id="1408064" name="Rectangle 64"/>
          <p:cNvSpPr>
            <a:spLocks noChangeArrowheads="1"/>
          </p:cNvSpPr>
          <p:nvPr/>
        </p:nvSpPr>
        <p:spPr bwMode="auto">
          <a:xfrm>
            <a:off x="4928468" y="3025541"/>
            <a:ext cx="539143" cy="415498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寶貝</a:t>
            </a:r>
          </a:p>
          <a:p>
            <a:pPr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上學</a:t>
            </a:r>
          </a:p>
        </p:txBody>
      </p:sp>
      <p:grpSp>
        <p:nvGrpSpPr>
          <p:cNvPr id="15" name="Group 65"/>
          <p:cNvGrpSpPr>
            <a:grpSpLocks/>
          </p:cNvGrpSpPr>
          <p:nvPr/>
        </p:nvGrpSpPr>
        <p:grpSpPr bwMode="auto">
          <a:xfrm>
            <a:off x="5671202" y="3879120"/>
            <a:ext cx="1079897" cy="244078"/>
            <a:chOff x="5116" y="1475"/>
            <a:chExt cx="822" cy="218"/>
          </a:xfrm>
        </p:grpSpPr>
        <p:sp>
          <p:nvSpPr>
            <p:cNvPr id="621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7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定期定額</a:t>
              </a:r>
            </a:p>
          </p:txBody>
        </p:sp>
      </p:grpSp>
      <p:sp>
        <p:nvSpPr>
          <p:cNvPr id="1408070" name="Rectangle 70"/>
          <p:cNvSpPr>
            <a:spLocks noChangeArrowheads="1"/>
          </p:cNvSpPr>
          <p:nvPr/>
        </p:nvSpPr>
        <p:spPr bwMode="auto">
          <a:xfrm>
            <a:off x="5830803" y="3046309"/>
            <a:ext cx="723276" cy="369332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孩子畢業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7655568" y="3995655"/>
            <a:ext cx="947738" cy="244078"/>
            <a:chOff x="5116" y="1475"/>
            <a:chExt cx="822" cy="218"/>
          </a:xfrm>
        </p:grpSpPr>
        <p:sp>
          <p:nvSpPr>
            <p:cNvPr id="621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5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以房養老</a:t>
              </a:r>
            </a:p>
          </p:txBody>
        </p:sp>
      </p:grpSp>
      <p:sp>
        <p:nvSpPr>
          <p:cNvPr id="1408074" name="Rectangle 74"/>
          <p:cNvSpPr>
            <a:spLocks noChangeArrowheads="1"/>
          </p:cNvSpPr>
          <p:nvPr/>
        </p:nvSpPr>
        <p:spPr bwMode="auto">
          <a:xfrm>
            <a:off x="7677922" y="3033864"/>
            <a:ext cx="864394" cy="36933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退休享樂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7634682" y="3622694"/>
            <a:ext cx="902494" cy="244079"/>
            <a:chOff x="5116" y="1475"/>
            <a:chExt cx="822" cy="218"/>
          </a:xfrm>
        </p:grpSpPr>
        <p:sp>
          <p:nvSpPr>
            <p:cNvPr id="621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3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信託</a:t>
              </a: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7637265" y="4306928"/>
            <a:ext cx="998934" cy="242888"/>
            <a:chOff x="5116" y="1475"/>
            <a:chExt cx="822" cy="218"/>
          </a:xfrm>
        </p:grpSpPr>
        <p:sp>
          <p:nvSpPr>
            <p:cNvPr id="621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1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稅務規劃</a:t>
              </a: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400601" y="3644874"/>
            <a:ext cx="903685" cy="259556"/>
            <a:chOff x="5116" y="1475"/>
            <a:chExt cx="822" cy="218"/>
          </a:xfrm>
        </p:grpSpPr>
        <p:sp>
          <p:nvSpPr>
            <p:cNvPr id="620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9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開戶</a:t>
              </a: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5321186" y="4160252"/>
            <a:ext cx="1120846" cy="353051"/>
            <a:chOff x="5116" y="1475"/>
            <a:chExt cx="822" cy="218"/>
          </a:xfrm>
        </p:grpSpPr>
        <p:sp>
          <p:nvSpPr>
            <p:cNvPr id="620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7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050" dirty="0" err="1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Pukii</a:t>
              </a:r>
              <a:r>
                <a:rPr lang="en-US" altLang="zh-TW" sz="1050" dirty="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 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050" dirty="0">
                  <a:latin typeface="Times New Roman" pitchFamily="18" charset="0"/>
                  <a:ea typeface="新細明體" pitchFamily="18" charset="-120"/>
                  <a:cs typeface="Times New Roman" pitchFamily="18" charset="0"/>
                </a:rPr>
                <a:t>Bank</a:t>
              </a: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教育</a:t>
              </a:r>
              <a:r>
                <a:rPr lang="zh-TW" altLang="en-US" sz="1050" b="1" dirty="0">
                  <a:latin typeface="Kaiti TC" panose="02010600040101010101" pitchFamily="2" charset="-120"/>
                  <a:ea typeface="Kaiti TC" panose="02010600040101010101" pitchFamily="2" charset="-120"/>
                </a:rPr>
                <a:t>金</a:t>
              </a:r>
            </a:p>
          </p:txBody>
        </p:sp>
      </p:grpSp>
      <p:sp>
        <p:nvSpPr>
          <p:cNvPr id="1408087" name="Rectangle 87"/>
          <p:cNvSpPr>
            <a:spLocks noChangeArrowheads="1"/>
          </p:cNvSpPr>
          <p:nvPr/>
        </p:nvSpPr>
        <p:spPr bwMode="auto">
          <a:xfrm>
            <a:off x="3885241" y="3046309"/>
            <a:ext cx="811441" cy="369332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TW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BABY</a:t>
            </a:r>
            <a:r>
              <a:rPr lang="zh-TW" altLang="en-US" sz="105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誕生</a:t>
            </a:r>
          </a:p>
          <a:p>
            <a:pPr algn="ctr">
              <a:spcBef>
                <a:spcPct val="0"/>
              </a:spcBef>
              <a:defRPr/>
            </a:pPr>
            <a:endParaRPr lang="en-US" altLang="zh-TW" sz="75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6178" name="Picture 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1391" y="3436144"/>
            <a:ext cx="4968478" cy="146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79" name="Picture 8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37" y="3436143"/>
            <a:ext cx="5794427" cy="172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80" name="Line 91"/>
          <p:cNvSpPr>
            <a:spLocks noChangeShapeType="1"/>
          </p:cNvSpPr>
          <p:nvPr/>
        </p:nvSpPr>
        <p:spPr bwMode="auto">
          <a:xfrm>
            <a:off x="6625419" y="3541131"/>
            <a:ext cx="0" cy="1013222"/>
          </a:xfrm>
          <a:prstGeom prst="line">
            <a:avLst/>
          </a:prstGeom>
          <a:noFill/>
          <a:ln w="28575">
            <a:solidFill>
              <a:srgbClr val="3366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TW" altLang="en-US" sz="1350"/>
          </a:p>
        </p:txBody>
      </p:sp>
      <p:sp>
        <p:nvSpPr>
          <p:cNvPr id="6182" name="Line 93"/>
          <p:cNvSpPr>
            <a:spLocks noChangeShapeType="1"/>
          </p:cNvSpPr>
          <p:nvPr/>
        </p:nvSpPr>
        <p:spPr bwMode="auto">
          <a:xfrm flipH="1">
            <a:off x="1677406" y="4569618"/>
            <a:ext cx="369278" cy="12609"/>
          </a:xfrm>
          <a:prstGeom prst="line">
            <a:avLst/>
          </a:prstGeom>
          <a:noFill/>
          <a:ln w="28575">
            <a:solidFill>
              <a:srgbClr val="3366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TW" altLang="en-US" sz="1350"/>
          </a:p>
        </p:txBody>
      </p:sp>
      <p:sp>
        <p:nvSpPr>
          <p:cNvPr id="6183" name="標題 1"/>
          <p:cNvSpPr>
            <a:spLocks/>
          </p:cNvSpPr>
          <p:nvPr/>
        </p:nvSpPr>
        <p:spPr bwMode="auto">
          <a:xfrm>
            <a:off x="1309734" y="138237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數位新商業模式</a:t>
            </a:r>
          </a:p>
        </p:txBody>
      </p:sp>
      <p:sp>
        <p:nvSpPr>
          <p:cNvPr id="1053" name="標題 1"/>
          <p:cNvSpPr>
            <a:spLocks/>
          </p:cNvSpPr>
          <p:nvPr/>
        </p:nvSpPr>
        <p:spPr bwMode="auto">
          <a:xfrm>
            <a:off x="5219701" y="33338"/>
            <a:ext cx="2917031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spcBef>
                <a:spcPct val="0"/>
              </a:spcBef>
              <a:defRPr/>
            </a:pPr>
            <a:endParaRPr lang="zh-TW" altLang="zh-TW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cs typeface="Times New Roman" pitchFamily="18" charset="0"/>
            </a:endParaRPr>
          </a:p>
        </p:txBody>
      </p:sp>
      <p:sp>
        <p:nvSpPr>
          <p:cNvPr id="132151" name="Oval 55"/>
          <p:cNvSpPr>
            <a:spLocks noChangeArrowheads="1"/>
          </p:cNvSpPr>
          <p:nvPr/>
        </p:nvSpPr>
        <p:spPr bwMode="auto">
          <a:xfrm>
            <a:off x="7288471" y="1046852"/>
            <a:ext cx="1458515" cy="583406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zh-TW" alt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大數據分析</a:t>
            </a:r>
          </a:p>
        </p:txBody>
      </p:sp>
      <p:sp>
        <p:nvSpPr>
          <p:cNvPr id="6186" name="Rectangle 102"/>
          <p:cNvSpPr>
            <a:spLocks noChangeArrowheads="1"/>
          </p:cNvSpPr>
          <p:nvPr/>
        </p:nvSpPr>
        <p:spPr bwMode="auto">
          <a:xfrm>
            <a:off x="2450630" y="735806"/>
            <a:ext cx="4738363" cy="121682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上銀財富安養護照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上銀企聯網媒合平台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交易資訊：信用卡消費、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Taiwan Pay </a:t>
            </a: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..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等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異業資訊交換：異業結盟</a:t>
            </a:r>
          </a:p>
        </p:txBody>
      </p:sp>
      <p:sp>
        <p:nvSpPr>
          <p:cNvPr id="6187" name="Oval 55"/>
          <p:cNvSpPr>
            <a:spLocks noChangeArrowheads="1"/>
          </p:cNvSpPr>
          <p:nvPr/>
        </p:nvSpPr>
        <p:spPr bwMode="auto">
          <a:xfrm>
            <a:off x="914521" y="1721999"/>
            <a:ext cx="1404938" cy="475060"/>
          </a:xfrm>
          <a:prstGeom prst="ellipse">
            <a:avLst/>
          </a:prstGeom>
          <a:solidFill>
            <a:srgbClr val="C6A5E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TW" altLang="en-US" b="1" dirty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新商機</a:t>
            </a:r>
          </a:p>
        </p:txBody>
      </p:sp>
      <p:grpSp>
        <p:nvGrpSpPr>
          <p:cNvPr id="21" name="Group 105"/>
          <p:cNvGrpSpPr>
            <a:grpSpLocks/>
          </p:cNvGrpSpPr>
          <p:nvPr/>
        </p:nvGrpSpPr>
        <p:grpSpPr bwMode="auto">
          <a:xfrm>
            <a:off x="4422871" y="4024565"/>
            <a:ext cx="902494" cy="244079"/>
            <a:chOff x="5116" y="1475"/>
            <a:chExt cx="822" cy="218"/>
          </a:xfrm>
        </p:grpSpPr>
        <p:sp>
          <p:nvSpPr>
            <p:cNvPr id="620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499" cy="213"/>
            </a:xfrm>
            <a:prstGeom prst="ellipse">
              <a:avLst/>
            </a:prstGeom>
            <a:solidFill>
              <a:srgbClr val="00AAA2">
                <a:alpha val="54901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5" name="TextBox 23"/>
            <p:cNvSpPr txBox="1">
              <a:spLocks noChangeArrowheads="1"/>
            </p:cNvSpPr>
            <p:nvPr/>
          </p:nvSpPr>
          <p:spPr bwMode="auto">
            <a:xfrm>
              <a:off x="5116" y="1475"/>
              <a:ext cx="822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050" dirty="0">
                  <a:latin typeface="標楷體" pitchFamily="65" charset="-120"/>
                  <a:ea typeface="標楷體" pitchFamily="65" charset="-120"/>
                </a:rPr>
                <a:t>保險</a:t>
              </a:r>
            </a:p>
          </p:txBody>
        </p:sp>
      </p:grpSp>
      <p:sp>
        <p:nvSpPr>
          <p:cNvPr id="1408083" name="Oval 55"/>
          <p:cNvSpPr>
            <a:spLocks noChangeArrowheads="1"/>
          </p:cNvSpPr>
          <p:nvPr/>
        </p:nvSpPr>
        <p:spPr bwMode="auto">
          <a:xfrm>
            <a:off x="953096" y="501579"/>
            <a:ext cx="1458515" cy="583406"/>
          </a:xfrm>
          <a:prstGeom prst="ellipse">
            <a:avLst/>
          </a:prstGeom>
          <a:solidFill>
            <a:srgbClr val="FFE1E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TW" dirty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Database</a:t>
            </a:r>
          </a:p>
        </p:txBody>
      </p:sp>
      <p:pic>
        <p:nvPicPr>
          <p:cNvPr id="6190" name="Picture 1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5600" y="2606580"/>
            <a:ext cx="323850" cy="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91" name="AutoShape 112"/>
          <p:cNvSpPr>
            <a:spLocks noChangeArrowheads="1"/>
          </p:cNvSpPr>
          <p:nvPr/>
        </p:nvSpPr>
        <p:spPr bwMode="auto">
          <a:xfrm>
            <a:off x="6516291" y="38656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3" name="AutoShape 115"/>
          <p:cNvSpPr>
            <a:spLocks noChangeArrowheads="1"/>
          </p:cNvSpPr>
          <p:nvPr/>
        </p:nvSpPr>
        <p:spPr bwMode="auto">
          <a:xfrm>
            <a:off x="6407944" y="71041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4" name="AutoShape 117"/>
          <p:cNvSpPr>
            <a:spLocks noChangeArrowheads="1"/>
          </p:cNvSpPr>
          <p:nvPr/>
        </p:nvSpPr>
        <p:spPr bwMode="auto">
          <a:xfrm>
            <a:off x="6354366" y="515752"/>
            <a:ext cx="138556" cy="276995"/>
          </a:xfrm>
          <a:prstGeom prst="curvedDownArrow">
            <a:avLst>
              <a:gd name="adj1" fmla="val 20000"/>
              <a:gd name="adj2" fmla="val 40000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5" name="AutoShape 118"/>
          <p:cNvSpPr>
            <a:spLocks noChangeArrowheads="1"/>
          </p:cNvSpPr>
          <p:nvPr/>
        </p:nvSpPr>
        <p:spPr bwMode="auto">
          <a:xfrm>
            <a:off x="6192441" y="569925"/>
            <a:ext cx="138556" cy="276995"/>
          </a:xfrm>
          <a:prstGeom prst="curvedDownArrow">
            <a:avLst>
              <a:gd name="adj1" fmla="val 60147"/>
              <a:gd name="adj2" fmla="val 120294"/>
              <a:gd name="adj3" fmla="val 33333"/>
            </a:avLst>
          </a:prstGeom>
          <a:solidFill>
            <a:srgbClr val="339933"/>
          </a:solidFill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cxnSp>
        <p:nvCxnSpPr>
          <p:cNvPr id="6196" name="AutoShape 119"/>
          <p:cNvCxnSpPr>
            <a:cxnSpLocks noChangeShapeType="1"/>
          </p:cNvCxnSpPr>
          <p:nvPr/>
        </p:nvCxnSpPr>
        <p:spPr bwMode="auto">
          <a:xfrm>
            <a:off x="2195513" y="4569619"/>
            <a:ext cx="216694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</p:cxnSp>
      <p:pic>
        <p:nvPicPr>
          <p:cNvPr id="6197" name="Picture 1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8313" y="2378869"/>
            <a:ext cx="539353" cy="56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8" name="Picture 1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72702" y="2414294"/>
            <a:ext cx="607219" cy="55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9" name="Picture 1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2819" y="2401892"/>
            <a:ext cx="539243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0" name="Picture 1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11012" y="2377948"/>
            <a:ext cx="540544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1" name="Picture 12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20300" y="2369683"/>
            <a:ext cx="539354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2" name="Picture 12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601391" y="2360585"/>
            <a:ext cx="428625" cy="6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3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72680" y="2447500"/>
            <a:ext cx="485775" cy="54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Line 91">
            <a:extLst>
              <a:ext uri="{FF2B5EF4-FFF2-40B4-BE49-F238E27FC236}">
                <a16:creationId xmlns:a16="http://schemas.microsoft.com/office/drawing/2014/main" id="{B7DE7834-6960-CB40-99D4-90A7221E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7407" y="3569012"/>
            <a:ext cx="0" cy="1013222"/>
          </a:xfrm>
          <a:prstGeom prst="line">
            <a:avLst/>
          </a:prstGeom>
          <a:noFill/>
          <a:ln w="28575">
            <a:solidFill>
              <a:srgbClr val="3366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TW" altLang="en-US" sz="1350"/>
          </a:p>
        </p:txBody>
      </p:sp>
      <p:sp>
        <p:nvSpPr>
          <p:cNvPr id="102" name="Line 93">
            <a:extLst>
              <a:ext uri="{FF2B5EF4-FFF2-40B4-BE49-F238E27FC236}">
                <a16:creationId xmlns:a16="http://schemas.microsoft.com/office/drawing/2014/main" id="{84389513-59B3-5E45-A0D0-65DBD2CD4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6301" y="4567468"/>
            <a:ext cx="707621" cy="5894"/>
          </a:xfrm>
          <a:prstGeom prst="line">
            <a:avLst/>
          </a:prstGeom>
          <a:noFill/>
          <a:ln w="28575">
            <a:solidFill>
              <a:srgbClr val="3366FF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zh-TW" altLang="en-US" sz="1350"/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D9D6BD13-A539-0049-B8B2-A093B41C59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2522026" y="2529038"/>
            <a:ext cx="1017992" cy="1232306"/>
          </a:xfrm>
          <a:prstGeom prst="rect">
            <a:avLst/>
          </a:prstGeom>
          <a:gradFill flip="none" rotWithShape="1">
            <a:gsLst>
              <a:gs pos="0">
                <a:srgbClr val="7EADFA">
                  <a:tint val="66000"/>
                  <a:satMod val="160000"/>
                </a:srgbClr>
              </a:gs>
              <a:gs pos="50000">
                <a:srgbClr val="7EADFA">
                  <a:tint val="44500"/>
                  <a:satMod val="160000"/>
                </a:srgbClr>
              </a:gs>
              <a:gs pos="100000">
                <a:srgbClr val="7EADFA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7EAD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系統基礎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架構建設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Infrastructure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847499" y="2217508"/>
            <a:ext cx="1125149" cy="155377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顧客關係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管理系統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Customer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Relationship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Management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240540" y="1725361"/>
            <a:ext cx="1232306" cy="2035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商品智能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推薦系統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Recommendation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815389" y="1339858"/>
            <a:ext cx="1232306" cy="2464611"/>
          </a:xfrm>
          <a:prstGeom prst="rect">
            <a:avLst/>
          </a:prstGeom>
          <a:gradFill flip="none" rotWithShape="1">
            <a:gsLst>
              <a:gs pos="0">
                <a:srgbClr val="F3960D">
                  <a:tint val="66000"/>
                  <a:satMod val="160000"/>
                </a:srgbClr>
              </a:gs>
              <a:gs pos="50000">
                <a:srgbClr val="F3960D">
                  <a:tint val="44500"/>
                  <a:satMod val="160000"/>
                </a:srgbClr>
              </a:gs>
              <a:gs pos="100000">
                <a:srgbClr val="F3960D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F3960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智慧生活圈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應用程式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Life Cycle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App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 bwMode="auto">
          <a:xfrm>
            <a:off x="2328612" y="3780657"/>
            <a:ext cx="6157827" cy="12532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rot="5400000" flipH="1" flipV="1">
            <a:off x="871849" y="2334106"/>
            <a:ext cx="2946818" cy="1191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直線接點 30"/>
          <p:cNvCxnSpPr/>
          <p:nvPr/>
        </p:nvCxnSpPr>
        <p:spPr bwMode="auto">
          <a:xfrm rot="5400000">
            <a:off x="2140926" y="4290659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線接點 38"/>
          <p:cNvCxnSpPr/>
          <p:nvPr/>
        </p:nvCxnSpPr>
        <p:spPr bwMode="auto">
          <a:xfrm rot="5400000">
            <a:off x="7767789" y="4271381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文字方塊 39"/>
          <p:cNvSpPr txBox="1"/>
          <p:nvPr/>
        </p:nvSpPr>
        <p:spPr>
          <a:xfrm>
            <a:off x="8218558" y="3910963"/>
            <a:ext cx="53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itchFamily="18" charset="0"/>
                <a:cs typeface="Times New Roman" pitchFamily="18" charset="0"/>
              </a:rPr>
              <a:t>Time</a:t>
            </a:r>
            <a:endParaRPr lang="zh-TW" alt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700552" y="938082"/>
            <a:ext cx="642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50" b="1" dirty="0">
                <a:latin typeface="Times New Roman" pitchFamily="18" charset="0"/>
                <a:cs typeface="Times New Roman" pitchFamily="18" charset="0"/>
              </a:rPr>
              <a:t>Life</a:t>
            </a:r>
          </a:p>
          <a:p>
            <a:pPr algn="ctr"/>
            <a:r>
              <a:rPr lang="en-US" altLang="zh-TW" sz="1350" b="1" dirty="0">
                <a:latin typeface="Times New Roman" pitchFamily="18" charset="0"/>
                <a:cs typeface="Times New Roman" pitchFamily="18" charset="0"/>
              </a:rPr>
              <a:t> Cycle</a:t>
            </a:r>
            <a:endParaRPr lang="zh-TW" altLang="en-US" sz="135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529933" y="3883151"/>
            <a:ext cx="1116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SCSB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</a:rPr>
              <a:t>各系統整合 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(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ex.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 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</a:rPr>
              <a:t>信用卡、貸款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</a:rPr>
              <a:t>個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</a:rPr>
              <a:t>企金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</a:rPr>
              <a:t>、理財、外匯、存款等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  <a:endParaRPr lang="zh-TW" altLang="en-US" sz="1000" dirty="0"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</p:txBody>
      </p:sp>
      <p:cxnSp>
        <p:nvCxnSpPr>
          <p:cNvPr id="54" name="直線接點 53"/>
          <p:cNvCxnSpPr/>
          <p:nvPr/>
        </p:nvCxnSpPr>
        <p:spPr bwMode="auto">
          <a:xfrm rot="5400000">
            <a:off x="3346461" y="4274971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字方塊 54"/>
          <p:cNvSpPr txBox="1"/>
          <p:nvPr/>
        </p:nvSpPr>
        <p:spPr>
          <a:xfrm>
            <a:off x="3734730" y="3895767"/>
            <a:ext cx="14128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既有客戶行為樣態分析</a:t>
            </a:r>
            <a:endParaRPr lang="en-US" altLang="zh-TW" sz="1000" dirty="0"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Prediction</a:t>
            </a:r>
          </a:p>
          <a:p>
            <a:pPr algn="just"/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找出客戶的偏好行為與關聯性商品規則</a:t>
            </a:r>
          </a:p>
        </p:txBody>
      </p:sp>
      <p:sp>
        <p:nvSpPr>
          <p:cNvPr id="63" name="橢圓 62"/>
          <p:cNvSpPr/>
          <p:nvPr/>
        </p:nvSpPr>
        <p:spPr bwMode="auto">
          <a:xfrm>
            <a:off x="2308325" y="3717706"/>
            <a:ext cx="107157" cy="107157"/>
          </a:xfrm>
          <a:prstGeom prst="ellipse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9" name="直線接點 68"/>
          <p:cNvCxnSpPr/>
          <p:nvPr/>
        </p:nvCxnSpPr>
        <p:spPr bwMode="auto">
          <a:xfrm rot="5400000">
            <a:off x="4764423" y="4265135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文字方塊 71"/>
          <p:cNvSpPr txBox="1"/>
          <p:nvPr/>
        </p:nvSpPr>
        <p:spPr>
          <a:xfrm>
            <a:off x="5214538" y="3873305"/>
            <a:ext cx="13894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透過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lang="zh-TW" altLang="en-US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engine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建置推薦系統</a:t>
            </a:r>
            <a:endParaRPr lang="en-US" altLang="zh-TW" sz="1000" dirty="0"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Models</a:t>
            </a:r>
          </a:p>
          <a:p>
            <a:pPr algn="just"/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於系統提醒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RM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推介適合商品</a:t>
            </a:r>
          </a:p>
        </p:txBody>
      </p:sp>
      <p:cxnSp>
        <p:nvCxnSpPr>
          <p:cNvPr id="73" name="直線接點 72"/>
          <p:cNvCxnSpPr/>
          <p:nvPr/>
        </p:nvCxnSpPr>
        <p:spPr bwMode="auto">
          <a:xfrm rot="5400000">
            <a:off x="6287620" y="4269235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文字方塊 73"/>
          <p:cNvSpPr txBox="1"/>
          <p:nvPr/>
        </p:nvSpPr>
        <p:spPr>
          <a:xfrm>
            <a:off x="6715897" y="3867420"/>
            <a:ext cx="1431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結合外部資訊建置</a:t>
            </a:r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(ex. 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交通、天氣、住家環境、醫療、學校等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</a:p>
          <a:p>
            <a:pPr algn="just"/>
            <a:r>
              <a:rPr lang="en-US" altLang="zh-TW" sz="10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*app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申辦各項業務</a:t>
            </a:r>
            <a:r>
              <a:rPr lang="en-US" altLang="zh-TW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e</a:t>
            </a:r>
            <a:r>
              <a:rPr lang="zh-TW" altLang="en-US" sz="1000" dirty="0"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指完成</a:t>
            </a:r>
            <a:endParaRPr lang="en-US" altLang="zh-TW" sz="1000" dirty="0"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2361904" y="2090142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</a:t>
            </a:r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(First Stage)</a:t>
            </a:r>
            <a:endParaRPr lang="zh-TW" alt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3768141" y="1763494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</a:t>
            </a:r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(Second Stage)</a:t>
            </a:r>
            <a:endParaRPr lang="zh-TW" alt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267329" y="1279618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</a:t>
            </a:r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(Third Stage)</a:t>
            </a:r>
            <a:endParaRPr lang="zh-TW" alt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6793699" y="846375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</a:t>
            </a:r>
            <a:r>
              <a:rPr lang="zh-TW" altLang="en-US" sz="1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(Fourth Stage)</a:t>
            </a:r>
            <a:endParaRPr lang="zh-TW" altLang="en-US" sz="1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弧形箭號 (下彎) 81"/>
          <p:cNvSpPr/>
          <p:nvPr/>
        </p:nvSpPr>
        <p:spPr bwMode="auto">
          <a:xfrm>
            <a:off x="3221820" y="1390724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3" name="弧形箭號 (下彎) 82"/>
          <p:cNvSpPr/>
          <p:nvPr/>
        </p:nvSpPr>
        <p:spPr bwMode="auto">
          <a:xfrm>
            <a:off x="4597598" y="1007952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" name="弧形箭號 (下彎) 83"/>
          <p:cNvSpPr/>
          <p:nvPr/>
        </p:nvSpPr>
        <p:spPr bwMode="auto">
          <a:xfrm>
            <a:off x="5988829" y="691906"/>
            <a:ext cx="803678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974EABDF-A4CF-5946-AECF-52CC285FFA55}"/>
              </a:ext>
            </a:extLst>
          </p:cNvPr>
          <p:cNvSpPr>
            <a:spLocks/>
          </p:cNvSpPr>
          <p:nvPr/>
        </p:nvSpPr>
        <p:spPr bwMode="auto">
          <a:xfrm>
            <a:off x="1248482" y="128730"/>
            <a:ext cx="6385322" cy="62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家庭金融好幫手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AB1D9996-BC43-EA42-8BF6-4CA67065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Organization Strategy</a:t>
            </a:r>
          </a:p>
        </p:txBody>
      </p:sp>
      <p:sp>
        <p:nvSpPr>
          <p:cNvPr id="4" name="Oval 3"/>
          <p:cNvSpPr/>
          <p:nvPr/>
        </p:nvSpPr>
        <p:spPr>
          <a:xfrm>
            <a:off x="4926142" y="1533845"/>
            <a:ext cx="693414" cy="693414"/>
          </a:xfrm>
          <a:prstGeom prst="ellipse">
            <a:avLst/>
          </a:prstGeom>
          <a:solidFill>
            <a:srgbClr val="E5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4"/>
          <p:cNvSpPr/>
          <p:nvPr/>
        </p:nvSpPr>
        <p:spPr>
          <a:xfrm>
            <a:off x="753039" y="1533845"/>
            <a:ext cx="693414" cy="69341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772845" y="3247108"/>
            <a:ext cx="693414" cy="693414"/>
          </a:xfrm>
          <a:prstGeom prst="ellipse">
            <a:avLst/>
          </a:prstGeom>
          <a:solidFill>
            <a:srgbClr val="53E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945591" y="3288721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0079" y="168442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897" y="337837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9979" y="1684423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9978" y="3397729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8683" y="1947186"/>
            <a:ext cx="343471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宅經濟生態圈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、物聯網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(IOT)</a:t>
            </a:r>
          </a:p>
          <a:p>
            <a:pPr algn="just"/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家庭金融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電商聯盟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、行動支付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25" name="文字版面配置區 11">
            <a:extLst>
              <a:ext uri="{FF2B5EF4-FFF2-40B4-BE49-F238E27FC236}">
                <a16:creationId xmlns:a16="http://schemas.microsoft.com/office/drawing/2014/main" id="{699422DC-4508-D749-851A-472BBFB4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數位組織策略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5C4800B-00C5-684B-AF55-B9B8D9DC9E90}"/>
              </a:ext>
            </a:extLst>
          </p:cNvPr>
          <p:cNvSpPr txBox="1"/>
          <p:nvPr/>
        </p:nvSpPr>
        <p:spPr>
          <a:xfrm>
            <a:off x="1534538" y="1546454"/>
            <a:ext cx="20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7030A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場景金融組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7558FFF-938A-B848-B8AB-768AE095751E}"/>
              </a:ext>
            </a:extLst>
          </p:cNvPr>
          <p:cNvSpPr txBox="1"/>
          <p:nvPr/>
        </p:nvSpPr>
        <p:spPr>
          <a:xfrm>
            <a:off x="5679358" y="1609687"/>
            <a:ext cx="20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7030A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智能金融組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5797103-80BE-A345-BFDF-BDEA7555E3C5}"/>
              </a:ext>
            </a:extLst>
          </p:cNvPr>
          <p:cNvSpPr txBox="1"/>
          <p:nvPr/>
        </p:nvSpPr>
        <p:spPr>
          <a:xfrm>
            <a:off x="1479032" y="3288721"/>
            <a:ext cx="20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7030A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普惠金融組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49AFC1-FAC4-0343-B09E-437C0749EF68}"/>
              </a:ext>
            </a:extLst>
          </p:cNvPr>
          <p:cNvSpPr txBox="1"/>
          <p:nvPr/>
        </p:nvSpPr>
        <p:spPr>
          <a:xfrm>
            <a:off x="5679356" y="3327229"/>
            <a:ext cx="272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7030A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數位文化與人才組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531BC2C1-C374-844A-9617-D1F155FD2CDF}"/>
              </a:ext>
            </a:extLst>
          </p:cNvPr>
          <p:cNvSpPr txBox="1"/>
          <p:nvPr/>
        </p:nvSpPr>
        <p:spPr>
          <a:xfrm>
            <a:off x="5691198" y="1986335"/>
            <a:ext cx="34331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人工智慧</a:t>
            </a: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(AI)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應用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智能理財</a:t>
            </a:r>
            <a:endParaRPr lang="en-US" altLang="ko-KR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大數據平台分析與應用、精準行銷、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機器學習</a:t>
            </a:r>
            <a:r>
              <a:rPr lang="en-US" altLang="ko-KR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深度學習</a:t>
            </a:r>
            <a:endParaRPr lang="en-US" altLang="ko-KR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89C601-1EE5-CC4D-B5BA-2024684D4E2D}"/>
              </a:ext>
            </a:extLst>
          </p:cNvPr>
          <p:cNvSpPr txBox="1"/>
          <p:nvPr/>
        </p:nvSpPr>
        <p:spPr>
          <a:xfrm>
            <a:off x="1461322" y="3673936"/>
            <a:ext cx="336997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開放銀行</a:t>
            </a:r>
            <a:r>
              <a:rPr lang="en-US" altLang="ko-KR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(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共享數據</a:t>
            </a:r>
            <a:r>
              <a:rPr lang="en-US" altLang="ko-KR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保險線上投保、微企智能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速貸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線上信貸、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數位新商業模式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外匯數位平台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5BD078CC-BF1F-BD43-8E8D-7E1BFBB36001}"/>
              </a:ext>
            </a:extLst>
          </p:cNvPr>
          <p:cNvSpPr txBox="1"/>
          <p:nvPr/>
        </p:nvSpPr>
        <p:spPr>
          <a:xfrm>
            <a:off x="5679356" y="3758952"/>
            <a:ext cx="344501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形塑</a:t>
            </a:r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數位文化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、培育數位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人才與跨界人才、數位組織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r>
              <a:rPr lang="ko-KR" altLang="en-US" sz="2000" b="1" dirty="0" err="1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行內黑客松金融科技競賽</a:t>
            </a:r>
            <a:endParaRPr lang="en-US" altLang="ko-KR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6BB7FF0B-116D-6D4E-8E87-55F29A52E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84379503-2FB2-334C-A2C0-C050E185ED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人資</a:t>
            </a:r>
            <a:r>
              <a:rPr lang="en-US" altLang="zh-TW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E56E7A-391F-F044-89F8-630C04F0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B0FC8A-175A-024F-B0E0-1B417FFC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53648"/>
            <a:ext cx="6768752" cy="40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8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2CFBAE6F-063C-9747-A1A7-655CFE397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企金</a:t>
            </a:r>
            <a:r>
              <a:rPr lang="en-US" altLang="zh-TW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智慧辦公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5EAB7C-E8F7-E347-A828-C0AC3714E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中、小企業需要智慧辦公嗎？">
            <a:extLst>
              <a:ext uri="{FF2B5EF4-FFF2-40B4-BE49-F238E27FC236}">
                <a16:creationId xmlns:a16="http://schemas.microsoft.com/office/drawing/2014/main" id="{C28B3C9A-7506-5F4B-81B9-2CEFECF5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31" y="1275606"/>
            <a:ext cx="382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704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0E2ABFB-47A0-EB4C-A9F8-E808CA959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個金</a:t>
            </a:r>
            <a:r>
              <a:rPr lang="en-US" altLang="zh-TW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微企智能</a:t>
            </a:r>
            <a:r>
              <a:rPr lang="en-US" altLang="zh-TW" sz="4400" b="1" dirty="0">
                <a:solidFill>
                  <a:srgbClr val="00206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速貸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AAE00B-22EE-BB4F-9F30-5063A7E9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E639E7-1E54-D944-8138-D9BEAF0C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4" y="1059582"/>
            <a:ext cx="7135535" cy="409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87E95B5-92A5-0549-8FED-70DCB6698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數金</a:t>
            </a:r>
            <a:r>
              <a:rPr lang="en-US" altLang="zh-TW" sz="4400" b="1" dirty="0">
                <a:solidFill>
                  <a:srgbClr val="00206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-Cloud Bank</a:t>
            </a:r>
            <a:endParaRPr lang="zh-TW" altLang="en-US" sz="4400" b="1" dirty="0">
              <a:solidFill>
                <a:srgbClr val="002060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DD08-730A-5245-AA84-1988DB22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585487-559B-154B-A8A5-8270CB4D548C}"/>
              </a:ext>
            </a:extLst>
          </p:cNvPr>
          <p:cNvSpPr txBox="1"/>
          <p:nvPr/>
        </p:nvSpPr>
        <p:spPr>
          <a:xfrm>
            <a:off x="107504" y="1131590"/>
            <a:ext cx="461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發展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數位品牌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1E3429B9-34E9-E746-9838-C04300B5A81A}"/>
              </a:ext>
            </a:extLst>
          </p:cNvPr>
          <p:cNvSpPr txBox="1"/>
          <p:nvPr/>
        </p:nvSpPr>
        <p:spPr>
          <a:xfrm>
            <a:off x="82790" y="1633569"/>
            <a:ext cx="4806534" cy="195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建立</a:t>
            </a:r>
            <a:r>
              <a:rPr lang="en-US" altLang="zh-TW" sz="1400" b="1" dirty="0" err="1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數位品牌之專屬</a:t>
            </a:r>
            <a:r>
              <a:rPr lang="en-US" altLang="zh-TW" sz="14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APP</a:t>
            </a: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、官網 及社群通路</a:t>
            </a:r>
            <a:endParaRPr lang="en-US" altLang="zh-TW" sz="1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提供完整數位產品線</a:t>
            </a:r>
            <a:endParaRPr lang="en-US" altLang="zh-TW" sz="1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依年輕族群需求，量身訂做提供</a:t>
            </a:r>
            <a:r>
              <a:rPr lang="en-US" altLang="zh-TW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CB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數位通路專屬之存款</a:t>
            </a:r>
            <a:r>
              <a:rPr lang="en-US" altLang="zh-TW" sz="1400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信用卡</a:t>
            </a:r>
            <a:r>
              <a:rPr lang="en-US" altLang="zh-TW" sz="1400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信貸</a:t>
            </a:r>
            <a:r>
              <a:rPr lang="en-US" altLang="zh-TW" sz="1400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理財</a:t>
            </a:r>
            <a:r>
              <a:rPr lang="en-US" altLang="zh-TW" sz="1400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保險商品。</a:t>
            </a:r>
            <a:endParaRPr lang="en-US" altLang="zh-TW" sz="1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3.    </a:t>
            </a: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建立數據庫，蒐集客戶數位軌跡並建立客戶畫像</a:t>
            </a:r>
            <a:endParaRPr lang="en-US" altLang="zh-TW" sz="1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zh-TW" altLang="en-US" sz="11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4365BB7-937A-5846-B3C0-9A2031A81C98}"/>
              </a:ext>
            </a:extLst>
          </p:cNvPr>
          <p:cNvGrpSpPr/>
          <p:nvPr/>
        </p:nvGrpSpPr>
        <p:grpSpPr>
          <a:xfrm>
            <a:off x="4067944" y="4418604"/>
            <a:ext cx="4612840" cy="739140"/>
            <a:chOff x="2195736" y="5229200"/>
            <a:chExt cx="6183252" cy="104434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CBC7A87-F761-5C4A-81E8-3E977589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8304" y="5229200"/>
              <a:ext cx="1070684" cy="79208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0" name="影像" descr="影像">
              <a:extLst>
                <a:ext uri="{FF2B5EF4-FFF2-40B4-BE49-F238E27FC236}">
                  <a16:creationId xmlns:a16="http://schemas.microsoft.com/office/drawing/2014/main" id="{20B427F7-4970-7B46-A8E2-9E5B2FF7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 amt="95000"/>
            </a:blip>
            <a:stretch>
              <a:fillRect/>
            </a:stretch>
          </p:blipFill>
          <p:spPr>
            <a:xfrm>
              <a:off x="5364088" y="5229201"/>
              <a:ext cx="1944216" cy="730282"/>
            </a:xfrm>
            <a:prstGeom prst="rect">
              <a:avLst/>
            </a:prstGeom>
            <a:ln w="12700">
              <a:miter lim="400000"/>
            </a:ln>
            <a:effectLst>
              <a:softEdge rad="127000"/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797940F-7927-DC43-877D-E1840D6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736" y="5229200"/>
              <a:ext cx="2793504" cy="807497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EFD1E98-AADE-494B-B043-5D299A6E1623}"/>
                </a:ext>
              </a:extLst>
            </p:cNvPr>
            <p:cNvSpPr txBox="1"/>
            <p:nvPr/>
          </p:nvSpPr>
          <p:spPr>
            <a:xfrm>
              <a:off x="3851920" y="5373216"/>
              <a:ext cx="2664296" cy="900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</a:p>
            <a:p>
              <a:pPr algn="ctr"/>
              <a:r>
                <a:rPr lang="en-US" altLang="zh-TW" sz="788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  <a:p>
              <a:pPr algn="ctr"/>
              <a:r>
                <a:rPr lang="zh-TW" alt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雙品牌策略</a:t>
              </a:r>
              <a:endParaRPr lang="en-US" altLang="zh-TW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28">
            <a:extLst>
              <a:ext uri="{FF2B5EF4-FFF2-40B4-BE49-F238E27FC236}">
                <a16:creationId xmlns:a16="http://schemas.microsoft.com/office/drawing/2014/main" id="{9AA09E75-B358-5547-AE4C-1C09CFA6D17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2605" y="3370845"/>
            <a:ext cx="1729115" cy="1772655"/>
          </a:xfrm>
          <a:prstGeom prst="rect">
            <a:avLst/>
          </a:prstGeom>
        </p:spPr>
      </p:pic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B70E9532-0E88-4E4B-82AA-911C8E871A8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02678">
            <a:off x="2053964" y="3417848"/>
            <a:ext cx="693683" cy="6936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F24F27C-5C6B-B749-B4F4-636D5FEA34F5}"/>
              </a:ext>
            </a:extLst>
          </p:cNvPr>
          <p:cNvSpPr txBox="1"/>
          <p:nvPr/>
        </p:nvSpPr>
        <p:spPr>
          <a:xfrm>
            <a:off x="4718822" y="1288921"/>
            <a:ext cx="4237988" cy="2972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4.    </a:t>
            </a: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建立快速回應市場需求之能力</a:t>
            </a:r>
            <a:endParaRPr lang="en-US" altLang="zh-TW" sz="1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增設系統建置及優化之資訊人力。</a:t>
            </a:r>
            <a:endParaRPr lang="en-US" altLang="zh-TW" sz="1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建立完整產品</a:t>
            </a:r>
            <a:r>
              <a:rPr lang="en-US" altLang="zh-TW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PM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 、行銷、</a:t>
            </a:r>
            <a:r>
              <a:rPr lang="en-US" altLang="zh-TW" sz="1400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UI/UX</a:t>
            </a: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、及作業等支援人力。</a:t>
            </a:r>
            <a:endParaRPr lang="en-US" altLang="zh-TW" sz="1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5.    </a:t>
            </a:r>
            <a:r>
              <a:rPr lang="zh-TW" altLang="en-US" sz="14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建立生態圈</a:t>
            </a:r>
            <a:endParaRPr lang="en-US" altLang="zh-TW" sz="14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與本行優質企業客戶、新創公司、非金控金融業者及商城等第三方合作。</a:t>
            </a:r>
            <a:endParaRPr lang="en-US" altLang="zh-TW" sz="1400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透過三地上銀平台推廣跨境支付產品並建立中港台消費生態圈</a:t>
            </a:r>
            <a:endParaRPr kumimoji="1" lang="zh-TW" altLang="en-US" sz="20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7000AA41-A5FF-CC45-B57A-E2610ACD00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6734"/>
            <a:ext cx="9144000" cy="576064"/>
          </a:xfrm>
        </p:spPr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客金</a:t>
            </a:r>
            <a:r>
              <a:rPr lang="en-US" altLang="zh-TW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智能理財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F00CEA-8AB7-EE4C-83D8-73E38246B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BB2F49-3650-1C46-A447-BBEE8D97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" y="1031773"/>
            <a:ext cx="9104744" cy="40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67944" y="2726814"/>
            <a:ext cx="4572000" cy="288032"/>
          </a:xfrm>
        </p:spPr>
        <p:txBody>
          <a:bodyPr/>
          <a:lstStyle/>
          <a:p>
            <a:pPr lvl="0"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and Expect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8FF84D-3857-A744-B89D-683B993B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未來展望及期許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78BEE-C739-B544-A37D-BB5529414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852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Financial Technology (Fintech) Trends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8FF84D-3857-A744-B89D-683B993B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latin typeface="Kaiti TC" panose="02010600040101010101" pitchFamily="2" charset="-120"/>
                <a:ea typeface="Kaiti TC" panose="02010600040101010101" pitchFamily="2" charset="-120"/>
              </a:rPr>
              <a:t>全球金融科技趨勢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F72393-D00A-1B42-89C7-EB820E25D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67676" y="2053064"/>
            <a:ext cx="1073" cy="1512000"/>
          </a:xfrm>
          <a:prstGeom prst="line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66189" y="2053064"/>
            <a:ext cx="1073" cy="1512000"/>
          </a:xfrm>
          <a:prstGeom prst="line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64702" y="2053064"/>
            <a:ext cx="1073" cy="151200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07229" y="2053064"/>
            <a:ext cx="0" cy="1512000"/>
          </a:xfrm>
          <a:prstGeom prst="line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6916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00912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607636" y="2502578"/>
            <a:ext cx="720080" cy="720080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4206149" y="2502578"/>
            <a:ext cx="720080" cy="72008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5804662" y="2502578"/>
            <a:ext cx="720080" cy="72008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403173" y="2358562"/>
            <a:ext cx="1008112" cy="10081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29448" y="1718093"/>
            <a:ext cx="1079430" cy="369332"/>
            <a:chOff x="604227" y="3010206"/>
            <a:chExt cx="1079430" cy="369332"/>
          </a:xfrm>
          <a:solidFill>
            <a:srgbClr val="C6A5E1"/>
          </a:solidFill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129" y="3010206"/>
              <a:ext cx="646331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2021</a:t>
              </a:r>
              <a:endParaRPr lang="ko-KR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29034" y="1718093"/>
            <a:ext cx="1079430" cy="369332"/>
            <a:chOff x="604227" y="3010206"/>
            <a:chExt cx="1079430" cy="369332"/>
          </a:xfrm>
          <a:solidFill>
            <a:srgbClr val="E89DC4"/>
          </a:solidFill>
        </p:grpSpPr>
        <p:sp>
          <p:nvSpPr>
            <p:cNvPr id="19" name="Rounded Rectangle 18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129" y="3010206"/>
              <a:ext cx="646331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2022</a:t>
              </a:r>
              <a:endParaRPr lang="ko-KR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28620" y="1718093"/>
            <a:ext cx="1079430" cy="369332"/>
            <a:chOff x="604227" y="3010206"/>
            <a:chExt cx="1079430" cy="369332"/>
          </a:xfrm>
          <a:solidFill>
            <a:srgbClr val="FFC000"/>
          </a:solidFill>
        </p:grpSpPr>
        <p:sp>
          <p:nvSpPr>
            <p:cNvPr id="22" name="Rounded Rectangle 21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5129" y="3010206"/>
              <a:ext cx="646331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2023</a:t>
              </a:r>
              <a:endParaRPr lang="ko-KR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28207" y="1707654"/>
            <a:ext cx="1079430" cy="369332"/>
            <a:chOff x="604227" y="3010206"/>
            <a:chExt cx="1079430" cy="369332"/>
          </a:xfrm>
          <a:solidFill>
            <a:srgbClr val="FC8081"/>
          </a:solidFill>
        </p:grpSpPr>
        <p:sp>
          <p:nvSpPr>
            <p:cNvPr id="25" name="Rounded Rectangle 24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5129" y="3010206"/>
              <a:ext cx="646331" cy="369332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2024</a:t>
              </a:r>
              <a:endParaRPr lang="ko-KR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367514" y="1718093"/>
            <a:ext cx="1079430" cy="369332"/>
            <a:chOff x="604227" y="3010206"/>
            <a:chExt cx="1079430" cy="369332"/>
          </a:xfrm>
          <a:solidFill>
            <a:srgbClr val="456CAF"/>
          </a:solidFill>
        </p:grpSpPr>
        <p:sp>
          <p:nvSpPr>
            <p:cNvPr id="28" name="Rounded Rectangle 27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grpFill/>
            <a:ln w="38100">
              <a:solidFill>
                <a:srgbClr val="456C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129" y="3010206"/>
              <a:ext cx="646331" cy="369332"/>
            </a:xfrm>
            <a:prstGeom prst="rect">
              <a:avLst/>
            </a:prstGeom>
            <a:grpFill/>
            <a:ln>
              <a:solidFill>
                <a:srgbClr val="456CAF"/>
              </a:solidFill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2025</a:t>
              </a:r>
              <a:endParaRPr lang="ko-KR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Oval 21"/>
          <p:cNvSpPr>
            <a:spLocks noChangeAspect="1"/>
          </p:cNvSpPr>
          <p:nvPr/>
        </p:nvSpPr>
        <p:spPr>
          <a:xfrm>
            <a:off x="7678157" y="2631632"/>
            <a:ext cx="458144" cy="46197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/>
          <p:cNvSpPr/>
          <p:nvPr/>
        </p:nvSpPr>
        <p:spPr>
          <a:xfrm>
            <a:off x="6021769" y="2725806"/>
            <a:ext cx="292306" cy="27362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Donut 24"/>
          <p:cNvSpPr/>
          <p:nvPr/>
        </p:nvSpPr>
        <p:spPr>
          <a:xfrm>
            <a:off x="4394514" y="2689546"/>
            <a:ext cx="343349" cy="34614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2819691" y="2722450"/>
            <a:ext cx="325230" cy="24982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Rounded Rectangle 7"/>
          <p:cNvSpPr/>
          <p:nvPr/>
        </p:nvSpPr>
        <p:spPr>
          <a:xfrm>
            <a:off x="1194770" y="2689546"/>
            <a:ext cx="348786" cy="3009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文字版面配置區 50">
            <a:extLst>
              <a:ext uri="{FF2B5EF4-FFF2-40B4-BE49-F238E27FC236}">
                <a16:creationId xmlns:a16="http://schemas.microsoft.com/office/drawing/2014/main" id="{56E87AA8-7C22-DE46-BD54-15137D722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未來五年展望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D01A01F-0633-B646-8FAA-F50AE135AA98}"/>
              </a:ext>
            </a:extLst>
          </p:cNvPr>
          <p:cNvSpPr txBox="1"/>
          <p:nvPr/>
        </p:nvSpPr>
        <p:spPr>
          <a:xfrm>
            <a:off x="692908" y="3626274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正式</a:t>
            </a:r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啟動</a:t>
            </a:r>
            <a:endParaRPr kumimoji="1" lang="en-US" altLang="zh-TW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E0CBD9B-76BA-754F-AAD1-E8660C89CCFD}"/>
              </a:ext>
            </a:extLst>
          </p:cNvPr>
          <p:cNvSpPr txBox="1"/>
          <p:nvPr/>
        </p:nvSpPr>
        <p:spPr>
          <a:xfrm>
            <a:off x="2341873" y="3657901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架構</a:t>
            </a:r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組織</a:t>
            </a:r>
            <a:endParaRPr kumimoji="1" lang="en-US" altLang="zh-TW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協尋</a:t>
            </a:r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人才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6A05430-58A0-914B-B718-EFD494344880}"/>
              </a:ext>
            </a:extLst>
          </p:cNvPr>
          <p:cNvSpPr txBox="1"/>
          <p:nvPr/>
        </p:nvSpPr>
        <p:spPr>
          <a:xfrm>
            <a:off x="3941124" y="3658993"/>
            <a:ext cx="149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精準行銷</a:t>
            </a:r>
            <a:endParaRPr kumimoji="1" lang="en-US" altLang="zh-TW" sz="2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技術應用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A9200D6-BEB3-3A4E-B1B1-85DD970B6B2D}"/>
              </a:ext>
            </a:extLst>
          </p:cNvPr>
          <p:cNvSpPr txBox="1"/>
          <p:nvPr/>
        </p:nvSpPr>
        <p:spPr>
          <a:xfrm>
            <a:off x="5542097" y="3658389"/>
            <a:ext cx="1643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建置生態圈</a:t>
            </a:r>
            <a:endParaRPr kumimoji="1" lang="en-US" altLang="zh-TW" sz="20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上銀新金融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97DB274-5FFE-A347-BD52-C36B6B6FC32E}"/>
              </a:ext>
            </a:extLst>
          </p:cNvPr>
          <p:cNvSpPr txBox="1"/>
          <p:nvPr/>
        </p:nvSpPr>
        <p:spPr>
          <a:xfrm>
            <a:off x="7185830" y="3633199"/>
            <a:ext cx="1797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新商業模式</a:t>
            </a:r>
            <a:endParaRPr kumimoji="1" lang="en-US" altLang="zh-TW" sz="20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latin typeface="Kaiti TC" panose="02010600040101010101" pitchFamily="2" charset="-120"/>
                <a:ea typeface="Kaiti TC" panose="02010600040101010101" pitchFamily="2" charset="-120"/>
              </a:rPr>
              <a:t>完成數位轉型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0C2BF31-B0FE-0D45-9B22-81354BA58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圖片 60" descr="一張含有 擺姿勢 的圖片&#10;&#10;自動產生的描述">
            <a:extLst>
              <a:ext uri="{FF2B5EF4-FFF2-40B4-BE49-F238E27FC236}">
                <a16:creationId xmlns:a16="http://schemas.microsoft.com/office/drawing/2014/main" id="{9FC9DEBF-CCC2-6B46-BAB1-11E94219E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4" y="2394207"/>
            <a:ext cx="1113286" cy="890430"/>
          </a:xfrm>
          <a:prstGeom prst="ellipse">
            <a:avLst/>
          </a:prstGeom>
        </p:spPr>
      </p:pic>
      <p:pic>
        <p:nvPicPr>
          <p:cNvPr id="1026" name="Picture 2" descr="HR也要數位轉型！建立最強人才資料庫｜天下雜誌">
            <a:extLst>
              <a:ext uri="{FF2B5EF4-FFF2-40B4-BE49-F238E27FC236}">
                <a16:creationId xmlns:a16="http://schemas.microsoft.com/office/drawing/2014/main" id="{3DAB1CF8-079F-7E4E-B095-4460520C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22" y="2373152"/>
            <a:ext cx="1176000" cy="8880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深入了解AI 「人工智能」技術，究竟它能幫助我們什麼呢？">
            <a:extLst>
              <a:ext uri="{FF2B5EF4-FFF2-40B4-BE49-F238E27FC236}">
                <a16:creationId xmlns:a16="http://schemas.microsoft.com/office/drawing/2014/main" id="{79CD67B2-3BDA-7944-8F16-F9FDDAB5D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17564"/>
          <a:stretch/>
        </p:blipFill>
        <p:spPr bwMode="auto">
          <a:xfrm>
            <a:off x="3982032" y="2411560"/>
            <a:ext cx="1185523" cy="8496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生態圈實現普惠金融，學者： 仍有2大挑戰待解｜數位時代BusinessNext">
            <a:extLst>
              <a:ext uri="{FF2B5EF4-FFF2-40B4-BE49-F238E27FC236}">
                <a16:creationId xmlns:a16="http://schemas.microsoft.com/office/drawing/2014/main" id="{CCCAE917-9C2D-734D-94AA-3C48227D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45" y="2397170"/>
            <a:ext cx="1185522" cy="8918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商業模式轉型困難!? 網路行銷幫助你建立新商業模式| CTMaxs">
            <a:extLst>
              <a:ext uri="{FF2B5EF4-FFF2-40B4-BE49-F238E27FC236}">
                <a16:creationId xmlns:a16="http://schemas.microsoft.com/office/drawing/2014/main" id="{45687917-CCAB-CB4C-991C-81247B012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41"/>
          <a:stretch/>
        </p:blipFill>
        <p:spPr bwMode="auto">
          <a:xfrm>
            <a:off x="7316077" y="2333372"/>
            <a:ext cx="1182303" cy="1041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A6BF21D-E693-584A-AC2D-40EC0A7CD150}"/>
              </a:ext>
            </a:extLst>
          </p:cNvPr>
          <p:cNvSpPr txBox="1"/>
          <p:nvPr/>
        </p:nvSpPr>
        <p:spPr>
          <a:xfrm>
            <a:off x="3131840" y="1848475"/>
            <a:ext cx="2880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b="1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 創新永續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051719A-9E21-804B-944C-3C86C6A6F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FB92A1C-2F89-D144-849B-475DBEA8E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r="4416"/>
          <a:stretch/>
        </p:blipFill>
        <p:spPr>
          <a:xfrm>
            <a:off x="1907704" y="483517"/>
            <a:ext cx="5256585" cy="47876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3F4B2676-97C0-6148-BA15-3F405BF00E0B}"/>
              </a:ext>
            </a:extLst>
          </p:cNvPr>
          <p:cNvSpPr txBox="1">
            <a:spLocks/>
          </p:cNvSpPr>
          <p:nvPr/>
        </p:nvSpPr>
        <p:spPr bwMode="auto">
          <a:xfrm>
            <a:off x="755576" y="0"/>
            <a:ext cx="7488832" cy="648072"/>
          </a:xfrm>
          <a:prstGeom prst="rect">
            <a:avLst/>
          </a:prstGeom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kumimoji="1" sz="4400" kern="12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pPr latinLnBrk="0">
              <a:defRPr/>
            </a:pPr>
            <a:r>
              <a:rPr lang="en-US" altLang="zh-TW" b="1" kern="0" dirty="0">
                <a:solidFill>
                  <a:srgbClr val="00206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2021</a:t>
            </a:r>
            <a:r>
              <a:rPr lang="zh-TW" altLang="en-US" b="1" kern="0" dirty="0">
                <a:solidFill>
                  <a:srgbClr val="00206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</a:t>
            </a:r>
            <a:r>
              <a:rPr lang="zh-TW" altLang="en-US" b="1" kern="0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全球</a:t>
            </a:r>
            <a:r>
              <a:rPr lang="zh-TW" altLang="en-US" b="1" kern="0" dirty="0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金融科技趨勢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53A1765-26E1-8D48-A0F3-229DEFAED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68" y="34620"/>
            <a:ext cx="1687438" cy="1184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E2BC8B-E9C9-734A-A507-74B024370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89DC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-7808" y="59544"/>
            <a:ext cx="3888432" cy="6834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數位銀行重要指標</a:t>
            </a:r>
            <a:endParaRPr lang="en-US" altLang="ko-KR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479B5D12-0DFF-5548-BA31-F638D3E5F41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0" b="10050"/>
          <a:stretch/>
        </p:blipFill>
        <p:spPr>
          <a:xfrm>
            <a:off x="3482434" y="230919"/>
            <a:ext cx="3294112" cy="1512168"/>
          </a:xfrm>
        </p:spPr>
      </p:pic>
      <p:pic>
        <p:nvPicPr>
          <p:cNvPr id="19" name="圖片版面配置區 18">
            <a:extLst>
              <a:ext uri="{FF2B5EF4-FFF2-40B4-BE49-F238E27FC236}">
                <a16:creationId xmlns:a16="http://schemas.microsoft.com/office/drawing/2014/main" id="{540E9B18-F8C6-F145-B1BE-15B3D63A9AE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r="34302"/>
          <a:stretch/>
        </p:blipFill>
        <p:spPr>
          <a:xfrm>
            <a:off x="3494478" y="1817001"/>
            <a:ext cx="1728192" cy="3096344"/>
          </a:xfrm>
        </p:spPr>
      </p:pic>
      <p:pic>
        <p:nvPicPr>
          <p:cNvPr id="21" name="圖片版面配置區 20" descr="一張含有 文字, 標誌, 向量圖形 的圖片&#10;&#10;自動產生的描述">
            <a:extLst>
              <a:ext uri="{FF2B5EF4-FFF2-40B4-BE49-F238E27FC236}">
                <a16:creationId xmlns:a16="http://schemas.microsoft.com/office/drawing/2014/main" id="{78B64D36-3AAC-734C-8808-1BD63DD4360C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5895"/>
          <a:stretch>
            <a:fillRect/>
          </a:stretch>
        </p:blipFill>
        <p:spPr>
          <a:xfrm>
            <a:off x="5308318" y="1807141"/>
            <a:ext cx="1468228" cy="1512168"/>
          </a:xfrm>
        </p:spPr>
      </p:pic>
      <p:pic>
        <p:nvPicPr>
          <p:cNvPr id="17" name="圖片版面配置區 16">
            <a:extLst>
              <a:ext uri="{FF2B5EF4-FFF2-40B4-BE49-F238E27FC236}">
                <a16:creationId xmlns:a16="http://schemas.microsoft.com/office/drawing/2014/main" id="{5965DCEE-D072-4E40-B2FE-06D11B8A2D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r="1819"/>
          <a:stretch>
            <a:fillRect/>
          </a:stretch>
        </p:blipFill>
        <p:spPr>
          <a:xfrm>
            <a:off x="5308318" y="3420041"/>
            <a:ext cx="3293944" cy="1512168"/>
          </a:xfrm>
        </p:spPr>
      </p:pic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4C458A90-051D-324B-9160-93E930AB05FA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r="19860"/>
          <a:stretch/>
        </p:blipFill>
        <p:spPr>
          <a:xfrm>
            <a:off x="6834175" y="211291"/>
            <a:ext cx="1728192" cy="3096344"/>
          </a:xfrm>
        </p:spPr>
      </p:pic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426019" y="79313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813633" y="793259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實體分行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急速銳減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806692" y="1393424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純網銀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開始發展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255DFAF-FD2A-714B-AFA5-CC40820AFE89}"/>
              </a:ext>
            </a:extLst>
          </p:cNvPr>
          <p:cNvSpPr txBox="1"/>
          <p:nvPr/>
        </p:nvSpPr>
        <p:spPr>
          <a:xfrm>
            <a:off x="840326" y="1993589"/>
            <a:ext cx="271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行動支付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成為兵家必爭之地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2E0505-65A4-A649-ABF4-B8E0215EFD17}"/>
              </a:ext>
            </a:extLst>
          </p:cNvPr>
          <p:cNvSpPr txBox="1"/>
          <p:nvPr/>
        </p:nvSpPr>
        <p:spPr>
          <a:xfrm>
            <a:off x="806692" y="2963086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非金融巨擘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的威脅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BE1924-1393-0F49-962E-0CEF0A36FE7F}"/>
              </a:ext>
            </a:extLst>
          </p:cNvPr>
          <p:cNvSpPr txBox="1"/>
          <p:nvPr/>
        </p:nvSpPr>
        <p:spPr>
          <a:xfrm>
            <a:off x="806691" y="3536005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成為最重要技術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C93F473-FB30-404A-8135-AF7F1C134E5F}"/>
              </a:ext>
            </a:extLst>
          </p:cNvPr>
          <p:cNvSpPr txBox="1"/>
          <p:nvPr/>
        </p:nvSpPr>
        <p:spPr>
          <a:xfrm>
            <a:off x="840326" y="4103981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開放銀行</a:t>
            </a:r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蔚為風潮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419077" y="1424163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3A9E4E92-F444-7C41-BB03-F7234CAA8042}"/>
              </a:ext>
            </a:extLst>
          </p:cNvPr>
          <p:cNvSpPr/>
          <p:nvPr/>
        </p:nvSpPr>
        <p:spPr>
          <a:xfrm rot="16200000">
            <a:off x="419078" y="2031125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FE1ED2D0-8BC2-9C49-A0FD-F0145E482895}"/>
              </a:ext>
            </a:extLst>
          </p:cNvPr>
          <p:cNvSpPr/>
          <p:nvPr/>
        </p:nvSpPr>
        <p:spPr>
          <a:xfrm rot="16200000">
            <a:off x="426019" y="301581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71DE9124-D5A9-4340-8224-D3575B2473CE}"/>
              </a:ext>
            </a:extLst>
          </p:cNvPr>
          <p:cNvSpPr/>
          <p:nvPr/>
        </p:nvSpPr>
        <p:spPr>
          <a:xfrm rot="16200000">
            <a:off x="419077" y="357049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C94AFD3C-89A3-104A-A9B7-707EEF4B46C1}"/>
              </a:ext>
            </a:extLst>
          </p:cNvPr>
          <p:cNvSpPr/>
          <p:nvPr/>
        </p:nvSpPr>
        <p:spPr>
          <a:xfrm rot="16200000">
            <a:off x="419077" y="417871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783" y="23337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Banking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37148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數位銀行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5" name="Text Placeholder 17"/>
          <p:cNvSpPr txBox="1">
            <a:spLocks/>
          </p:cNvSpPr>
          <p:nvPr/>
        </p:nvSpPr>
        <p:spPr>
          <a:xfrm>
            <a:off x="283866" y="3085410"/>
            <a:ext cx="1648869" cy="31867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金融生態系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59" name="Text Placeholder 17"/>
          <p:cNvSpPr txBox="1">
            <a:spLocks/>
          </p:cNvSpPr>
          <p:nvPr/>
        </p:nvSpPr>
        <p:spPr>
          <a:xfrm>
            <a:off x="2618220" y="3085409"/>
            <a:ext cx="1523979" cy="318675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普惠金融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63" name="Text Placeholder 17"/>
          <p:cNvSpPr txBox="1">
            <a:spLocks/>
          </p:cNvSpPr>
          <p:nvPr/>
        </p:nvSpPr>
        <p:spPr>
          <a:xfrm>
            <a:off x="4827684" y="3085409"/>
            <a:ext cx="1523979" cy="602684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機器人流程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自動化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67" name="Text Placeholder 17"/>
          <p:cNvSpPr txBox="1">
            <a:spLocks/>
          </p:cNvSpPr>
          <p:nvPr/>
        </p:nvSpPr>
        <p:spPr>
          <a:xfrm>
            <a:off x="7082583" y="3083478"/>
            <a:ext cx="1523979" cy="320606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共享數據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6" name="圖片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D356A49E-A7F8-CE44-A158-42C4D9C0DF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r="16478"/>
          <a:stretch>
            <a:fillRect/>
          </a:stretch>
        </p:blipFill>
        <p:spPr>
          <a:xfrm>
            <a:off x="323528" y="1279623"/>
            <a:ext cx="1648869" cy="1648869"/>
          </a:xfrm>
        </p:spPr>
      </p:pic>
      <p:pic>
        <p:nvPicPr>
          <p:cNvPr id="9" name="圖片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24FBDCEF-035B-404B-9BCC-E894079D1D5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>
            <a:off x="2555776" y="1275606"/>
            <a:ext cx="1648869" cy="1648869"/>
          </a:xfrm>
        </p:spPr>
      </p:pic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8EB04898-AC5F-AB46-AD92-ED21A0EAE84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r="16176"/>
          <a:stretch>
            <a:fillRect/>
          </a:stretch>
        </p:blipFill>
        <p:spPr>
          <a:xfrm>
            <a:off x="4788024" y="1285217"/>
            <a:ext cx="1648869" cy="1648869"/>
          </a:xfrm>
        </p:spPr>
      </p:pic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5D602FBC-8D0C-D04D-BC0D-17F29B74F196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000"/>
          <a:stretch>
            <a:fillRect/>
          </a:stretch>
        </p:blipFill>
        <p:spPr>
          <a:xfrm>
            <a:off x="7020137" y="1285216"/>
            <a:ext cx="1648869" cy="1648869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7297D28-9AA8-2640-84E1-CDA761AC690A}"/>
              </a:ext>
            </a:extLst>
          </p:cNvPr>
          <p:cNvSpPr txBox="1"/>
          <p:nvPr/>
        </p:nvSpPr>
        <p:spPr>
          <a:xfrm>
            <a:off x="214792" y="3807661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支付功能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延伸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整體服務平台化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場景生態圈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4F261A-0265-4544-850D-FD6543B951D1}"/>
              </a:ext>
            </a:extLst>
          </p:cNvPr>
          <p:cNvSpPr txBox="1"/>
          <p:nvPr/>
        </p:nvSpPr>
        <p:spPr>
          <a:xfrm>
            <a:off x="2352735" y="3807662"/>
            <a:ext cx="2219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海量資料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客製化產品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2.AI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技術創造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精準行銷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生態圈實現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普惠金融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2229F3-5CE5-7148-86FA-73A00BA735A9}"/>
              </a:ext>
            </a:extLst>
          </p:cNvPr>
          <p:cNvSpPr txBox="1"/>
          <p:nvPr/>
        </p:nvSpPr>
        <p:spPr>
          <a:xfrm>
            <a:off x="4788024" y="3807663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優化成本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改善人才管理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提高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營運準確性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747B11-3E6B-184C-B8E9-7F2FC18B069B}"/>
              </a:ext>
            </a:extLst>
          </p:cNvPr>
          <p:cNvSpPr txBox="1"/>
          <p:nvPr/>
        </p:nvSpPr>
        <p:spPr>
          <a:xfrm>
            <a:off x="6910578" y="3807661"/>
            <a:ext cx="19065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開放帳戶規則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將資料開放給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客戶授權的協力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廠商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kumimoji="1" lang="zh-TW" altLang="en-US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43F8EEA-3CB2-9249-B93B-C32198D29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 descr="一張含有 文字, 白板 的圖片&#10;&#10;自動產生的描述">
            <a:extLst>
              <a:ext uri="{FF2B5EF4-FFF2-40B4-BE49-F238E27FC236}">
                <a16:creationId xmlns:a16="http://schemas.microsoft.com/office/drawing/2014/main" id="{86F5D825-0537-B242-85E7-01CEE7431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>
            <a:fillRect/>
          </a:stretch>
        </p:blipFill>
        <p:spPr>
          <a:xfrm>
            <a:off x="323528" y="1155462"/>
            <a:ext cx="1648869" cy="1648869"/>
          </a:xfrm>
        </p:spPr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00312F13-1068-6B4C-B9B6-BF940004C9CD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r="25437"/>
          <a:stretch>
            <a:fillRect/>
          </a:stretch>
        </p:blipFill>
        <p:spPr>
          <a:xfrm>
            <a:off x="2619044" y="1205250"/>
            <a:ext cx="1647825" cy="1647825"/>
          </a:xfrm>
        </p:spPr>
      </p:pic>
      <p:pic>
        <p:nvPicPr>
          <p:cNvPr id="18" name="圖片版面配置區 17">
            <a:extLst>
              <a:ext uri="{FF2B5EF4-FFF2-40B4-BE49-F238E27FC236}">
                <a16:creationId xmlns:a16="http://schemas.microsoft.com/office/drawing/2014/main" id="{E8317A99-48D0-3C49-B7AA-F9D8A1F6E38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29853"/>
          <a:stretch>
            <a:fillRect/>
          </a:stretch>
        </p:blipFill>
        <p:spPr>
          <a:xfrm>
            <a:off x="4839328" y="1204455"/>
            <a:ext cx="1647825" cy="1649413"/>
          </a:xfrm>
        </p:spPr>
      </p:pic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2AC5479F-5AC2-9245-9ECC-00C3152AE00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7036452" y="1204455"/>
            <a:ext cx="1649412" cy="1647825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0BFEE0-1DB9-AC43-A40A-FE790E1240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013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Banking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A03535-DD39-E543-8870-56AD7D9EA8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22048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數位銀行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317D95C-EDD3-BE4F-9CCF-695A981CB5BF}"/>
              </a:ext>
            </a:extLst>
          </p:cNvPr>
          <p:cNvSpPr txBox="1">
            <a:spLocks/>
          </p:cNvSpPr>
          <p:nvPr/>
        </p:nvSpPr>
        <p:spPr>
          <a:xfrm>
            <a:off x="404956" y="2969747"/>
            <a:ext cx="1486011" cy="61011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顧客體驗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為顯學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0684A3B-22D7-104E-A7FA-7861D72D25B8}"/>
              </a:ext>
            </a:extLst>
          </p:cNvPr>
          <p:cNvSpPr txBox="1">
            <a:spLocks/>
          </p:cNvSpPr>
          <p:nvPr/>
        </p:nvSpPr>
        <p:spPr>
          <a:xfrm>
            <a:off x="2516684" y="2969747"/>
            <a:ext cx="1851210" cy="61011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數位供應鏈金融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強化產業鏈結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5590841E-823F-9349-923F-C6B7433E78F2}"/>
              </a:ext>
            </a:extLst>
          </p:cNvPr>
          <p:cNvSpPr txBox="1">
            <a:spLocks/>
          </p:cNvSpPr>
          <p:nvPr/>
        </p:nvSpPr>
        <p:spPr>
          <a:xfrm>
            <a:off x="4942082" y="2969747"/>
            <a:ext cx="1436930" cy="61011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創新多元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收費模式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A6EA453-008D-D343-849B-ACC3E694FCDB}"/>
              </a:ext>
            </a:extLst>
          </p:cNvPr>
          <p:cNvSpPr txBox="1">
            <a:spLocks/>
          </p:cNvSpPr>
          <p:nvPr/>
        </p:nvSpPr>
        <p:spPr>
          <a:xfrm>
            <a:off x="6957672" y="2972690"/>
            <a:ext cx="1728192" cy="610114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雲端基礎建設重要性提升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0F7AE93-E37E-2848-9006-F3C16BF19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C503A6-C3A2-0C4D-BCE7-5FC9DDFD5A6F}"/>
              </a:ext>
            </a:extLst>
          </p:cNvPr>
          <p:cNvSpPr txBox="1"/>
          <p:nvPr/>
        </p:nvSpPr>
        <p:spPr>
          <a:xfrm>
            <a:off x="179512" y="3745278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跨通路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的互動模式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有價值與個性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化的體驗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檢視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客戶的滿意度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AFCD3BF-539D-1441-8322-A50B5DCBFD48}"/>
              </a:ext>
            </a:extLst>
          </p:cNvPr>
          <p:cNvSpPr txBox="1"/>
          <p:nvPr/>
        </p:nvSpPr>
        <p:spPr>
          <a:xfrm>
            <a:off x="2460272" y="3745278"/>
            <a:ext cx="2111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區塊鏈開放平台</a:t>
            </a:r>
            <a:endParaRPr kumimoji="1" lang="en-US" altLang="zh-TW" sz="1600" b="1" dirty="0"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「螞蟻鏈」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中信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區塊鏈信用狀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平台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(Voltron)</a:t>
            </a: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區塊鏈貿融生態圈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06BD12B-0249-2D4F-91AD-B427E65E5821}"/>
              </a:ext>
            </a:extLst>
          </p:cNvPr>
          <p:cNvSpPr txBox="1"/>
          <p:nvPr/>
        </p:nvSpPr>
        <p:spPr>
          <a:xfrm>
            <a:off x="4644008" y="3745278"/>
            <a:ext cx="2392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訂閱經濟、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免費增值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按量計價、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專案服務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數位轉型超脫數位化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實踐出發點</a:t>
            </a:r>
            <a:r>
              <a:rPr kumimoji="1" lang="en-US" altLang="zh-TW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客戶需求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ACAB0BC-3647-E24F-88B3-27F2B4DCEFFC}"/>
              </a:ext>
            </a:extLst>
          </p:cNvPr>
          <p:cNvSpPr txBox="1"/>
          <p:nvPr/>
        </p:nvSpPr>
        <p:spPr>
          <a:xfrm>
            <a:off x="6875929" y="3745278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雲端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資料儲存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敏捷運算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能力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建置核心銀行系統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將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數據存儲在雲端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44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rgbClr val="E5B3B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364803" y="81883"/>
            <a:ext cx="7820168" cy="75763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保險科技重要指標</a:t>
            </a:r>
            <a:endParaRPr lang="en-US" altLang="ko-KR" sz="36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194020" y="85666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581633" y="822237"/>
            <a:ext cx="306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保險科技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重要性遽增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576370" y="1434790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保險科技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持續成長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255DFAF-FD2A-714B-AFA5-CC40820AFE89}"/>
              </a:ext>
            </a:extLst>
          </p:cNvPr>
          <p:cNvSpPr txBox="1"/>
          <p:nvPr/>
        </p:nvSpPr>
        <p:spPr>
          <a:xfrm>
            <a:off x="558674" y="2070390"/>
            <a:ext cx="339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Kaiti TC" panose="02010600040101010101" pitchFamily="2" charset="-120"/>
                <a:ea typeface="Kaiti TC" panose="02010600040101010101" pitchFamily="2" charset="-120"/>
              </a:rPr>
              <a:t>壽險科技</a:t>
            </a:r>
            <a:r>
              <a:rPr kumimoji="1" lang="zh-TW" altLang="en-US" sz="24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投入持續增加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171061" y="1499660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FE1ED2D0-8BC2-9C49-A0FD-F0145E482895}"/>
              </a:ext>
            </a:extLst>
          </p:cNvPr>
          <p:cNvSpPr/>
          <p:nvPr/>
        </p:nvSpPr>
        <p:spPr>
          <a:xfrm rot="16200000">
            <a:off x="171061" y="2144441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F73C74-FF13-BF4B-B692-7E26BCFDF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82" y="1485755"/>
            <a:ext cx="5057697" cy="339420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108401-CEEE-D845-9625-36D109602586}"/>
              </a:ext>
            </a:extLst>
          </p:cNvPr>
          <p:cNvSpPr txBox="1"/>
          <p:nvPr/>
        </p:nvSpPr>
        <p:spPr>
          <a:xfrm>
            <a:off x="3434367" y="1099236"/>
            <a:ext cx="57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2012-2020</a:t>
            </a:r>
            <a:r>
              <a:rPr kumimoji="1"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年</a:t>
            </a:r>
            <a:r>
              <a:rPr kumimoji="1" lang="zh-TW" altLang="en-US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全球保險科技市場交易</a:t>
            </a:r>
            <a:r>
              <a:rPr kumimoji="1" lang="en-US" altLang="zh-TW" dirty="0"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kumimoji="1" lang="zh-TW" altLang="en-US" dirty="0">
                <a:latin typeface="Kaiti TC" panose="02010600040101010101" pitchFamily="2" charset="-120"/>
                <a:ea typeface="Kaiti TC" panose="02010600040101010101" pitchFamily="2" charset="-120"/>
              </a:rPr>
              <a:t>含交易件數與金額</a:t>
            </a:r>
            <a:r>
              <a:rPr kumimoji="1" lang="en-US" altLang="zh-TW" dirty="0"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endParaRPr kumimoji="1" lang="zh-TW" altLang="en-US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41E59D-6E43-CF4E-985F-29D406FADBA0}"/>
              </a:ext>
            </a:extLst>
          </p:cNvPr>
          <p:cNvSpPr txBox="1"/>
          <p:nvPr/>
        </p:nvSpPr>
        <p:spPr>
          <a:xfrm>
            <a:off x="7111136" y="4879957"/>
            <a:ext cx="2147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Kaiti TC" panose="02010600040101010101" pitchFamily="2" charset="-120"/>
                <a:ea typeface="Kaiti TC" panose="02010600040101010101" pitchFamily="2" charset="-120"/>
              </a:rPr>
              <a:t>資料來源</a:t>
            </a:r>
            <a:r>
              <a:rPr kumimoji="1"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 Insights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, 個人, 行動電話, 手機 的圖片&#10;&#10;自動產生的描述">
            <a:extLst>
              <a:ext uri="{FF2B5EF4-FFF2-40B4-BE49-F238E27FC236}">
                <a16:creationId xmlns:a16="http://schemas.microsoft.com/office/drawing/2014/main" id="{29526AB0-A0F3-A641-9E68-FCD66204E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0" y="2860358"/>
            <a:ext cx="2805216" cy="1863319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88676"/>
              </a:srgb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40713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版面配置區 17" descr="一張含有 文字, 室外, 標誌, 城市 的圖片&#10;&#10;自動產生的描述">
            <a:extLst>
              <a:ext uri="{FF2B5EF4-FFF2-40B4-BE49-F238E27FC236}">
                <a16:creationId xmlns:a16="http://schemas.microsoft.com/office/drawing/2014/main" id="{01AF6077-9635-A346-B631-71E33F4B4F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r="17456"/>
          <a:stretch>
            <a:fillRect/>
          </a:stretch>
        </p:blipFill>
        <p:spPr>
          <a:xfrm>
            <a:off x="395536" y="1254582"/>
            <a:ext cx="1648869" cy="1648869"/>
          </a:xfrm>
        </p:spPr>
      </p:pic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E7CD79B5-15A1-8C4B-9FC3-F2E8E0A4D6B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18700"/>
          <a:stretch>
            <a:fillRect/>
          </a:stretch>
        </p:blipFill>
        <p:spPr>
          <a:xfrm>
            <a:off x="2530498" y="1282047"/>
            <a:ext cx="1648869" cy="1648869"/>
          </a:xfrm>
        </p:spPr>
      </p:pic>
      <p:pic>
        <p:nvPicPr>
          <p:cNvPr id="22" name="圖片版面配置區 21">
            <a:extLst>
              <a:ext uri="{FF2B5EF4-FFF2-40B4-BE49-F238E27FC236}">
                <a16:creationId xmlns:a16="http://schemas.microsoft.com/office/drawing/2014/main" id="{F2EAC183-CF80-D846-B0AE-D1BC1271F59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r="4667"/>
          <a:stretch>
            <a:fillRect/>
          </a:stretch>
        </p:blipFill>
        <p:spPr>
          <a:xfrm>
            <a:off x="4759088" y="1275606"/>
            <a:ext cx="1648869" cy="1648869"/>
          </a:xfrm>
        </p:spPr>
      </p:pic>
      <p:pic>
        <p:nvPicPr>
          <p:cNvPr id="24" name="圖片版面配置區 23">
            <a:extLst>
              <a:ext uri="{FF2B5EF4-FFF2-40B4-BE49-F238E27FC236}">
                <a16:creationId xmlns:a16="http://schemas.microsoft.com/office/drawing/2014/main" id="{B2FCA9EC-EA1C-DE4B-8547-DE66203BE050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r="4052"/>
          <a:stretch>
            <a:fillRect/>
          </a:stretch>
        </p:blipFill>
        <p:spPr>
          <a:xfrm>
            <a:off x="6924241" y="1275606"/>
            <a:ext cx="1648869" cy="1648869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9E23BA0-3B62-2F42-85A3-682AD5226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1" y="19246"/>
            <a:ext cx="9144000" cy="576064"/>
          </a:xfrm>
        </p:spPr>
        <p:txBody>
          <a:bodyPr/>
          <a:lstStyle/>
          <a:p>
            <a:r>
              <a:rPr lang="en-US" altLang="ko-KR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Insurtech</a:t>
            </a:r>
            <a:endParaRPr lang="ko-KR" alt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309555-B806-814A-8557-F294375E89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18613"/>
            <a:ext cx="9144000" cy="424733"/>
          </a:xfrm>
        </p:spPr>
        <p:txBody>
          <a:bodyPr/>
          <a:lstStyle/>
          <a:p>
            <a:pPr lvl="0"/>
            <a:r>
              <a:rPr lang="ko-KR" altLang="en-US" sz="4000" b="1" dirty="0" err="1">
                <a:solidFill>
                  <a:srgbClr val="00206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保險科技</a:t>
            </a:r>
            <a:endParaRPr lang="en-US" altLang="ko-KR" sz="4000" b="1" dirty="0">
              <a:solidFill>
                <a:srgbClr val="00206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A11E359-13E8-F54D-AF6E-747985690123}"/>
              </a:ext>
            </a:extLst>
          </p:cNvPr>
          <p:cNvSpPr txBox="1">
            <a:spLocks/>
          </p:cNvSpPr>
          <p:nvPr/>
        </p:nvSpPr>
        <p:spPr>
          <a:xfrm>
            <a:off x="395536" y="3055654"/>
            <a:ext cx="1551830" cy="61011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線上投保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新型態通路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1136D59-9EA5-6C4E-92D3-DD089B90020E}"/>
              </a:ext>
            </a:extLst>
          </p:cNvPr>
          <p:cNvSpPr txBox="1">
            <a:spLocks/>
          </p:cNvSpPr>
          <p:nvPr/>
        </p:nvSpPr>
        <p:spPr>
          <a:xfrm>
            <a:off x="2404001" y="3060930"/>
            <a:ext cx="1901864" cy="72008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科技巨擘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新創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分食保險通路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B69F585-D137-8941-9634-2B1787130B61}"/>
              </a:ext>
            </a:extLst>
          </p:cNvPr>
          <p:cNvSpPr txBox="1">
            <a:spLocks/>
          </p:cNvSpPr>
          <p:nvPr/>
        </p:nvSpPr>
        <p:spPr>
          <a:xfrm>
            <a:off x="4759088" y="3060930"/>
            <a:ext cx="1728192" cy="61011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科技創造保險數位新服務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C84C59F-BB93-CC4A-A978-B38D2FE13F8F}"/>
              </a:ext>
            </a:extLst>
          </p:cNvPr>
          <p:cNvSpPr txBox="1">
            <a:spLocks/>
          </p:cNvSpPr>
          <p:nvPr/>
        </p:nvSpPr>
        <p:spPr>
          <a:xfrm>
            <a:off x="6873665" y="3060930"/>
            <a:ext cx="1934396" cy="72008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AI技術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數據分析優化顧客體驗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40CCFE1-C34A-8541-A439-593C0439C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9FCA167-76BB-9944-9894-57F8C518E2CC}"/>
              </a:ext>
            </a:extLst>
          </p:cNvPr>
          <p:cNvSpPr txBox="1"/>
          <p:nvPr/>
        </p:nvSpPr>
        <p:spPr>
          <a:xfrm>
            <a:off x="168151" y="3817972"/>
            <a:ext cx="2103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發展</a:t>
            </a:r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App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進行線上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投保申請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Chatbot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查詢資料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PolicyPal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協助客戶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管理保單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F9D278C-50FB-914F-983D-9C37F86044C3}"/>
              </a:ext>
            </a:extLst>
          </p:cNvPr>
          <p:cNvSpPr txBox="1"/>
          <p:nvPr/>
        </p:nvSpPr>
        <p:spPr>
          <a:xfrm>
            <a:off x="2296925" y="3837836"/>
            <a:ext cx="2200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1.Policygenius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保單比 </a:t>
            </a:r>
            <a:endParaRPr kumimoji="1" lang="en-US" altLang="zh-TW" sz="1600" b="1" dirty="0">
              <a:solidFill>
                <a:srgbClr val="FF0000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 較平台揭露產品資訊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2.Wefox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串聯保險經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紀人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03E2A89-5111-1140-AAF9-48BFC1362480}"/>
              </a:ext>
            </a:extLst>
          </p:cNvPr>
          <p:cNvSpPr txBox="1"/>
          <p:nvPr/>
        </p:nvSpPr>
        <p:spPr>
          <a:xfrm>
            <a:off x="4606963" y="3843054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壽險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聊天機器人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異業結盟</a:t>
            </a:r>
            <a:r>
              <a:rPr kumimoji="1" lang="en-US" altLang="zh-TW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電商優化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en-US" altLang="zh-TW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投保程序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多元</a:t>
            </a:r>
            <a:r>
              <a:rPr kumimoji="1"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身份驗證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App</a:t>
            </a:r>
            <a:endParaRPr kumimoji="1" lang="zh-TW" altLang="en-US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AF6383-C480-CB4B-9D5A-9D8D0AFC1762}"/>
              </a:ext>
            </a:extLst>
          </p:cNvPr>
          <p:cNvSpPr txBox="1"/>
          <p:nvPr/>
        </p:nvSpPr>
        <p:spPr>
          <a:xfrm>
            <a:off x="6804248" y="3863167"/>
            <a:ext cx="2111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成熟的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數據建模應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用優化核保與理賠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流程</a:t>
            </a:r>
            <a:endParaRPr kumimoji="1" lang="en-US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引入</a:t>
            </a:r>
            <a:r>
              <a:rPr kumimoji="1"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技術提高營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運效率</a:t>
            </a:r>
            <a:endParaRPr kumimoji="1" lang="en-US" altLang="zh-TW" sz="1600" b="1" dirty="0">
              <a:solidFill>
                <a:srgbClr val="FF00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203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1786</Words>
  <Application>Microsoft Macintosh PowerPoint</Application>
  <PresentationFormat>如螢幕大小 (16:9)</PresentationFormat>
  <Paragraphs>408</Paragraphs>
  <Slides>31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微軟正黑體</vt:lpstr>
      <vt:lpstr>標楷體</vt:lpstr>
      <vt:lpstr>Kaiti TC</vt:lpstr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ELAINE CHANG</cp:lastModifiedBy>
  <cp:revision>148</cp:revision>
  <dcterms:created xsi:type="dcterms:W3CDTF">2016-12-05T23:26:54Z</dcterms:created>
  <dcterms:modified xsi:type="dcterms:W3CDTF">2021-09-05T13:02:47Z</dcterms:modified>
</cp:coreProperties>
</file>